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notesMasterIdLst>
    <p:notesMasterId r:id="rId17"/>
  </p:notesMasterIdLst>
  <p:sldIdLst>
    <p:sldId id="257" r:id="rId5"/>
    <p:sldId id="259" r:id="rId6"/>
    <p:sldId id="260" r:id="rId7"/>
    <p:sldId id="261" r:id="rId8"/>
    <p:sldId id="262" r:id="rId9"/>
    <p:sldId id="263" r:id="rId10"/>
    <p:sldId id="264" r:id="rId11"/>
    <p:sldId id="267" r:id="rId12"/>
    <p:sldId id="270" r:id="rId13"/>
    <p:sldId id="271"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84" autoAdjust="0"/>
    <p:restoredTop sz="94660"/>
  </p:normalViewPr>
  <p:slideViewPr>
    <p:cSldViewPr snapToGrid="0">
      <p:cViewPr varScale="1">
        <p:scale>
          <a:sx n="86" d="100"/>
          <a:sy n="86" d="100"/>
        </p:scale>
        <p:origin x="62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nsh sharma" userId="6330e556c1ceb8a3" providerId="LiveId" clId="{F7E40C54-A2CC-424F-B4B4-B5B7C24D9AE1}"/>
    <pc:docChg chg="undo custSel addSld delSld modSld">
      <pc:chgData name="shivansh sharma" userId="6330e556c1ceb8a3" providerId="LiveId" clId="{F7E40C54-A2CC-424F-B4B4-B5B7C24D9AE1}" dt="2024-03-03T06:06:40.107" v="2053" actId="20577"/>
      <pc:docMkLst>
        <pc:docMk/>
      </pc:docMkLst>
      <pc:sldChg chg="modSp mod">
        <pc:chgData name="shivansh sharma" userId="6330e556c1ceb8a3" providerId="LiveId" clId="{F7E40C54-A2CC-424F-B4B4-B5B7C24D9AE1}" dt="2024-03-02T09:39:24.576" v="4" actId="20577"/>
        <pc:sldMkLst>
          <pc:docMk/>
          <pc:sldMk cId="4043737824" sldId="257"/>
        </pc:sldMkLst>
        <pc:spChg chg="mod">
          <ac:chgData name="shivansh sharma" userId="6330e556c1ceb8a3" providerId="LiveId" clId="{F7E40C54-A2CC-424F-B4B4-B5B7C24D9AE1}" dt="2024-03-02T09:39:24.576" v="4" actId="20577"/>
          <ac:spMkLst>
            <pc:docMk/>
            <pc:sldMk cId="4043737824" sldId="257"/>
            <ac:spMk id="4" creationId="{6D176D16-EABC-4929-93A5-8F8D32F6FF97}"/>
          </ac:spMkLst>
        </pc:spChg>
      </pc:sldChg>
      <pc:sldChg chg="addSp delSp modSp mod">
        <pc:chgData name="shivansh sharma" userId="6330e556c1ceb8a3" providerId="LiveId" clId="{F7E40C54-A2CC-424F-B4B4-B5B7C24D9AE1}" dt="2024-03-03T05:38:22.723" v="902"/>
        <pc:sldMkLst>
          <pc:docMk/>
          <pc:sldMk cId="2439888518" sldId="260"/>
        </pc:sldMkLst>
        <pc:spChg chg="add del mod">
          <ac:chgData name="shivansh sharma" userId="6330e556c1ceb8a3" providerId="LiveId" clId="{F7E40C54-A2CC-424F-B4B4-B5B7C24D9AE1}" dt="2024-03-03T05:38:22.723" v="902"/>
          <ac:spMkLst>
            <pc:docMk/>
            <pc:sldMk cId="2439888518" sldId="260"/>
            <ac:spMk id="7" creationId="{199CB25B-86F3-458B-B4E5-78DC1E0E515E}"/>
          </ac:spMkLst>
        </pc:spChg>
        <pc:spChg chg="add mod">
          <ac:chgData name="shivansh sharma" userId="6330e556c1ceb8a3" providerId="LiveId" clId="{F7E40C54-A2CC-424F-B4B4-B5B7C24D9AE1}" dt="2024-03-03T05:38:15.514" v="900" actId="14100"/>
          <ac:spMkLst>
            <pc:docMk/>
            <pc:sldMk cId="2439888518" sldId="260"/>
            <ac:spMk id="9" creationId="{B8FFEAB2-5E64-4DD0-8674-921D12EA1646}"/>
          </ac:spMkLst>
        </pc:spChg>
        <pc:picChg chg="add mod modCrop">
          <ac:chgData name="shivansh sharma" userId="6330e556c1ceb8a3" providerId="LiveId" clId="{F7E40C54-A2CC-424F-B4B4-B5B7C24D9AE1}" dt="2024-03-03T05:36:20.074" v="789" actId="14100"/>
          <ac:picMkLst>
            <pc:docMk/>
            <pc:sldMk cId="2439888518" sldId="260"/>
            <ac:picMk id="5" creationId="{B7685296-884D-4253-A46D-0EABEED5329D}"/>
          </ac:picMkLst>
        </pc:picChg>
      </pc:sldChg>
      <pc:sldChg chg="addSp delSp modSp mod">
        <pc:chgData name="shivansh sharma" userId="6330e556c1ceb8a3" providerId="LiveId" clId="{F7E40C54-A2CC-424F-B4B4-B5B7C24D9AE1}" dt="2024-03-03T05:34:32.443" v="779" actId="207"/>
        <pc:sldMkLst>
          <pc:docMk/>
          <pc:sldMk cId="1236984320" sldId="261"/>
        </pc:sldMkLst>
        <pc:spChg chg="add del mod">
          <ac:chgData name="shivansh sharma" userId="6330e556c1ceb8a3" providerId="LiveId" clId="{F7E40C54-A2CC-424F-B4B4-B5B7C24D9AE1}" dt="2024-03-03T05:27:08.977" v="647" actId="478"/>
          <ac:spMkLst>
            <pc:docMk/>
            <pc:sldMk cId="1236984320" sldId="261"/>
            <ac:spMk id="4" creationId="{29315A5A-5960-46FB-96C6-49F3A8861100}"/>
          </ac:spMkLst>
        </pc:spChg>
        <pc:spChg chg="add del">
          <ac:chgData name="shivansh sharma" userId="6330e556c1ceb8a3" providerId="LiveId" clId="{F7E40C54-A2CC-424F-B4B4-B5B7C24D9AE1}" dt="2024-03-03T05:28:01.637" v="649" actId="478"/>
          <ac:spMkLst>
            <pc:docMk/>
            <pc:sldMk cId="1236984320" sldId="261"/>
            <ac:spMk id="6" creationId="{A381C631-D467-4882-9B70-0DF937608DE2}"/>
          </ac:spMkLst>
        </pc:spChg>
        <pc:spChg chg="add del mod">
          <ac:chgData name="shivansh sharma" userId="6330e556c1ceb8a3" providerId="LiveId" clId="{F7E40C54-A2CC-424F-B4B4-B5B7C24D9AE1}" dt="2024-03-03T05:28:22.792" v="653" actId="478"/>
          <ac:spMkLst>
            <pc:docMk/>
            <pc:sldMk cId="1236984320" sldId="261"/>
            <ac:spMk id="8" creationId="{0ABEC19B-E0A7-4CBC-A631-B7E7369C3E49}"/>
          </ac:spMkLst>
        </pc:spChg>
        <pc:spChg chg="add del mod">
          <ac:chgData name="shivansh sharma" userId="6330e556c1ceb8a3" providerId="LiveId" clId="{F7E40C54-A2CC-424F-B4B4-B5B7C24D9AE1}" dt="2024-03-03T05:31:29.748" v="723"/>
          <ac:spMkLst>
            <pc:docMk/>
            <pc:sldMk cId="1236984320" sldId="261"/>
            <ac:spMk id="9" creationId="{FF94D036-35F6-4C23-9C0F-9CC29A7337BE}"/>
          </ac:spMkLst>
        </pc:spChg>
        <pc:spChg chg="del mod">
          <ac:chgData name="shivansh sharma" userId="6330e556c1ceb8a3" providerId="LiveId" clId="{F7E40C54-A2CC-424F-B4B4-B5B7C24D9AE1}" dt="2024-03-03T05:31:08.160" v="717"/>
          <ac:spMkLst>
            <pc:docMk/>
            <pc:sldMk cId="1236984320" sldId="261"/>
            <ac:spMk id="15" creationId="{4BA50CE4-270C-4312-8070-4AA662B53A96}"/>
          </ac:spMkLst>
        </pc:spChg>
        <pc:graphicFrameChg chg="add mod modGraphic">
          <ac:chgData name="shivansh sharma" userId="6330e556c1ceb8a3" providerId="LiveId" clId="{F7E40C54-A2CC-424F-B4B4-B5B7C24D9AE1}" dt="2024-03-03T05:34:32.443" v="779" actId="207"/>
          <ac:graphicFrameMkLst>
            <pc:docMk/>
            <pc:sldMk cId="1236984320" sldId="261"/>
            <ac:graphicFrameMk id="10" creationId="{4323058C-98F0-449A-A806-0B6F815D6990}"/>
          </ac:graphicFrameMkLst>
        </pc:graphicFrameChg>
        <pc:picChg chg="del">
          <ac:chgData name="shivansh sharma" userId="6330e556c1ceb8a3" providerId="LiveId" clId="{F7E40C54-A2CC-424F-B4B4-B5B7C24D9AE1}" dt="2024-03-03T05:31:36.113" v="725" actId="478"/>
          <ac:picMkLst>
            <pc:docMk/>
            <pc:sldMk cId="1236984320" sldId="261"/>
            <ac:picMk id="11" creationId="{9CB2AB17-0042-4685-AE02-6C2342A3DDEF}"/>
          </ac:picMkLst>
        </pc:picChg>
        <pc:picChg chg="del">
          <ac:chgData name="shivansh sharma" userId="6330e556c1ceb8a3" providerId="LiveId" clId="{F7E40C54-A2CC-424F-B4B4-B5B7C24D9AE1}" dt="2024-03-03T05:31:37.189" v="726" actId="478"/>
          <ac:picMkLst>
            <pc:docMk/>
            <pc:sldMk cId="1236984320" sldId="261"/>
            <ac:picMk id="12" creationId="{385C6D16-3154-4A35-8840-3CD8CFD486EC}"/>
          </ac:picMkLst>
        </pc:picChg>
      </pc:sldChg>
      <pc:sldChg chg="addSp delSp modSp mod">
        <pc:chgData name="shivansh sharma" userId="6330e556c1ceb8a3" providerId="LiveId" clId="{F7E40C54-A2CC-424F-B4B4-B5B7C24D9AE1}" dt="2024-03-03T05:51:08.642" v="1541"/>
        <pc:sldMkLst>
          <pc:docMk/>
          <pc:sldMk cId="2003634615" sldId="262"/>
        </pc:sldMkLst>
        <pc:spChg chg="mod">
          <ac:chgData name="shivansh sharma" userId="6330e556c1ceb8a3" providerId="LiveId" clId="{F7E40C54-A2CC-424F-B4B4-B5B7C24D9AE1}" dt="2024-03-03T04:45:00.658" v="265" actId="115"/>
          <ac:spMkLst>
            <pc:docMk/>
            <pc:sldMk cId="2003634615" sldId="262"/>
            <ac:spMk id="2" creationId="{729DF9F9-E3A5-4493-A908-70FCAD234279}"/>
          </ac:spMkLst>
        </pc:spChg>
        <pc:spChg chg="add del mod">
          <ac:chgData name="shivansh sharma" userId="6330e556c1ceb8a3" providerId="LiveId" clId="{F7E40C54-A2CC-424F-B4B4-B5B7C24D9AE1}" dt="2024-03-03T04:41:56.940" v="221" actId="33987"/>
          <ac:spMkLst>
            <pc:docMk/>
            <pc:sldMk cId="2003634615" sldId="262"/>
            <ac:spMk id="5" creationId="{974773A0-45DA-41DE-A924-0C627FBAC6F8}"/>
          </ac:spMkLst>
        </pc:spChg>
        <pc:spChg chg="add mod">
          <ac:chgData name="shivansh sharma" userId="6330e556c1ceb8a3" providerId="LiveId" clId="{F7E40C54-A2CC-424F-B4B4-B5B7C24D9AE1}" dt="2024-03-03T05:51:08.642" v="1541"/>
          <ac:spMkLst>
            <pc:docMk/>
            <pc:sldMk cId="2003634615" sldId="262"/>
            <ac:spMk id="6" creationId="{D401A8BC-7FBC-4DB9-8EB8-6045CA205205}"/>
          </ac:spMkLst>
        </pc:spChg>
        <pc:graphicFrameChg chg="add del mod">
          <ac:chgData name="shivansh sharma" userId="6330e556c1ceb8a3" providerId="LiveId" clId="{F7E40C54-A2CC-424F-B4B4-B5B7C24D9AE1}" dt="2024-03-03T04:31:28.731" v="109" actId="478"/>
          <ac:graphicFrameMkLst>
            <pc:docMk/>
            <pc:sldMk cId="2003634615" sldId="262"/>
            <ac:graphicFrameMk id="3" creationId="{F2A6F60D-ED84-4745-A7DD-0338BF56C99F}"/>
          </ac:graphicFrameMkLst>
        </pc:graphicFrameChg>
        <pc:graphicFrameChg chg="add mod">
          <ac:chgData name="shivansh sharma" userId="6330e556c1ceb8a3" providerId="LiveId" clId="{F7E40C54-A2CC-424F-B4B4-B5B7C24D9AE1}" dt="2024-03-03T04:43:41.874" v="230" actId="1076"/>
          <ac:graphicFrameMkLst>
            <pc:docMk/>
            <pc:sldMk cId="2003634615" sldId="262"/>
            <ac:graphicFrameMk id="4" creationId="{37E14337-EC15-4F73-A53C-03A5E681C5DC}"/>
          </ac:graphicFrameMkLst>
        </pc:graphicFrameChg>
      </pc:sldChg>
      <pc:sldChg chg="addSp delSp modSp mod">
        <pc:chgData name="shivansh sharma" userId="6330e556c1ceb8a3" providerId="LiveId" clId="{F7E40C54-A2CC-424F-B4B4-B5B7C24D9AE1}" dt="2024-03-03T05:45:55.580" v="1219" actId="14100"/>
        <pc:sldMkLst>
          <pc:docMk/>
          <pc:sldMk cId="1616390534" sldId="263"/>
        </pc:sldMkLst>
        <pc:spChg chg="mod">
          <ac:chgData name="shivansh sharma" userId="6330e556c1ceb8a3" providerId="LiveId" clId="{F7E40C54-A2CC-424F-B4B4-B5B7C24D9AE1}" dt="2024-03-03T05:45:14.662" v="1213" actId="14100"/>
          <ac:spMkLst>
            <pc:docMk/>
            <pc:sldMk cId="1616390534" sldId="263"/>
            <ac:spMk id="2" creationId="{27C23B1D-3910-4EEA-A85B-A1A64B81EB0F}"/>
          </ac:spMkLst>
        </pc:spChg>
        <pc:spChg chg="add del mod">
          <ac:chgData name="shivansh sharma" userId="6330e556c1ceb8a3" providerId="LiveId" clId="{F7E40C54-A2CC-424F-B4B4-B5B7C24D9AE1}" dt="2024-03-03T05:44:15.108" v="1149"/>
          <ac:spMkLst>
            <pc:docMk/>
            <pc:sldMk cId="1616390534" sldId="263"/>
            <ac:spMk id="3" creationId="{D5FCA39C-DFC6-4CC0-8717-C2326E842318}"/>
          </ac:spMkLst>
        </pc:spChg>
        <pc:spChg chg="add mod">
          <ac:chgData name="shivansh sharma" userId="6330e556c1ceb8a3" providerId="LiveId" clId="{F7E40C54-A2CC-424F-B4B4-B5B7C24D9AE1}" dt="2024-03-03T05:45:06.616" v="1212" actId="1076"/>
          <ac:spMkLst>
            <pc:docMk/>
            <pc:sldMk cId="1616390534" sldId="263"/>
            <ac:spMk id="6" creationId="{E0D49259-D1CC-4D2C-BBC7-69042CE744CF}"/>
          </ac:spMkLst>
        </pc:spChg>
        <pc:graphicFrameChg chg="add del mod">
          <ac:chgData name="shivansh sharma" userId="6330e556c1ceb8a3" providerId="LiveId" clId="{F7E40C54-A2CC-424F-B4B4-B5B7C24D9AE1}" dt="2024-03-02T16:56:49.204" v="30" actId="478"/>
          <ac:graphicFrameMkLst>
            <pc:docMk/>
            <pc:sldMk cId="1616390534" sldId="263"/>
            <ac:graphicFrameMk id="3" creationId="{9E17A696-5780-4CF0-A89B-1F059F8BF7FF}"/>
          </ac:graphicFrameMkLst>
        </pc:graphicFrameChg>
        <pc:graphicFrameChg chg="add del mod">
          <ac:chgData name="shivansh sharma" userId="6330e556c1ceb8a3" providerId="LiveId" clId="{F7E40C54-A2CC-424F-B4B4-B5B7C24D9AE1}" dt="2024-03-03T04:31:32.510" v="110" actId="478"/>
          <ac:graphicFrameMkLst>
            <pc:docMk/>
            <pc:sldMk cId="1616390534" sldId="263"/>
            <ac:graphicFrameMk id="4" creationId="{9EE17482-B8E2-43AA-A29D-6C4780AA7789}"/>
          </ac:graphicFrameMkLst>
        </pc:graphicFrameChg>
        <pc:graphicFrameChg chg="add mod">
          <ac:chgData name="shivansh sharma" userId="6330e556c1ceb8a3" providerId="LiveId" clId="{F7E40C54-A2CC-424F-B4B4-B5B7C24D9AE1}" dt="2024-03-03T05:45:55.580" v="1219" actId="14100"/>
          <ac:graphicFrameMkLst>
            <pc:docMk/>
            <pc:sldMk cId="1616390534" sldId="263"/>
            <ac:graphicFrameMk id="5" creationId="{BE5F5B4A-18A5-4D1A-88C0-A5EF48AB14CA}"/>
          </ac:graphicFrameMkLst>
        </pc:graphicFrameChg>
      </pc:sldChg>
      <pc:sldChg chg="addSp delSp modSp mod">
        <pc:chgData name="shivansh sharma" userId="6330e556c1ceb8a3" providerId="LiveId" clId="{F7E40C54-A2CC-424F-B4B4-B5B7C24D9AE1}" dt="2024-03-03T05:50:55.158" v="1539" actId="14100"/>
        <pc:sldMkLst>
          <pc:docMk/>
          <pc:sldMk cId="2527632977" sldId="264"/>
        </pc:sldMkLst>
        <pc:spChg chg="mod">
          <ac:chgData name="shivansh sharma" userId="6330e556c1ceb8a3" providerId="LiveId" clId="{F7E40C54-A2CC-424F-B4B4-B5B7C24D9AE1}" dt="2024-03-03T04:46:45.591" v="293" actId="1076"/>
          <ac:spMkLst>
            <pc:docMk/>
            <pc:sldMk cId="2527632977" sldId="264"/>
            <ac:spMk id="2" creationId="{12F1861D-9684-4038-BBE6-7AA8A930B9A5}"/>
          </ac:spMkLst>
        </pc:spChg>
        <pc:spChg chg="add del mod">
          <ac:chgData name="shivansh sharma" userId="6330e556c1ceb8a3" providerId="LiveId" clId="{F7E40C54-A2CC-424F-B4B4-B5B7C24D9AE1}" dt="2024-03-03T05:47:06.378" v="1315"/>
          <ac:spMkLst>
            <pc:docMk/>
            <pc:sldMk cId="2527632977" sldId="264"/>
            <ac:spMk id="5" creationId="{EE7C960A-C2D8-4879-8B01-FA236789B634}"/>
          </ac:spMkLst>
        </pc:spChg>
        <pc:spChg chg="add mod">
          <ac:chgData name="shivansh sharma" userId="6330e556c1ceb8a3" providerId="LiveId" clId="{F7E40C54-A2CC-424F-B4B4-B5B7C24D9AE1}" dt="2024-03-03T05:50:41.845" v="1535" actId="1076"/>
          <ac:spMkLst>
            <pc:docMk/>
            <pc:sldMk cId="2527632977" sldId="264"/>
            <ac:spMk id="6" creationId="{2B933731-89A9-461F-9EBD-330BA8DA2073}"/>
          </ac:spMkLst>
        </pc:spChg>
        <pc:graphicFrameChg chg="add del mod">
          <ac:chgData name="shivansh sharma" userId="6330e556c1ceb8a3" providerId="LiveId" clId="{F7E40C54-A2CC-424F-B4B4-B5B7C24D9AE1}" dt="2024-03-03T04:31:38.222" v="111" actId="478"/>
          <ac:graphicFrameMkLst>
            <pc:docMk/>
            <pc:sldMk cId="2527632977" sldId="264"/>
            <ac:graphicFrameMk id="3" creationId="{695625B1-9EA8-4B46-BD41-7FDAAC24CA50}"/>
          </ac:graphicFrameMkLst>
        </pc:graphicFrameChg>
        <pc:graphicFrameChg chg="add mod">
          <ac:chgData name="shivansh sharma" userId="6330e556c1ceb8a3" providerId="LiveId" clId="{F7E40C54-A2CC-424F-B4B4-B5B7C24D9AE1}" dt="2024-03-03T04:46:12.395" v="285" actId="14100"/>
          <ac:graphicFrameMkLst>
            <pc:docMk/>
            <pc:sldMk cId="2527632977" sldId="264"/>
            <ac:graphicFrameMk id="4" creationId="{623AE96D-1BF2-4834-A534-D19FD98A0109}"/>
          </ac:graphicFrameMkLst>
        </pc:graphicFrameChg>
        <pc:picChg chg="add mod">
          <ac:chgData name="shivansh sharma" userId="6330e556c1ceb8a3" providerId="LiveId" clId="{F7E40C54-A2CC-424F-B4B4-B5B7C24D9AE1}" dt="2024-03-03T05:50:55.158" v="1539" actId="14100"/>
          <ac:picMkLst>
            <pc:docMk/>
            <pc:sldMk cId="2527632977" sldId="264"/>
            <ac:picMk id="8" creationId="{12A90D0C-FF13-4082-946C-AF646F08C95C}"/>
          </ac:picMkLst>
        </pc:picChg>
      </pc:sldChg>
      <pc:sldChg chg="addSp modSp del mod">
        <pc:chgData name="shivansh sharma" userId="6330e556c1ceb8a3" providerId="LiveId" clId="{F7E40C54-A2CC-424F-B4B4-B5B7C24D9AE1}" dt="2024-03-02T17:19:30.884" v="104" actId="47"/>
        <pc:sldMkLst>
          <pc:docMk/>
          <pc:sldMk cId="3936995393" sldId="265"/>
        </pc:sldMkLst>
        <pc:graphicFrameChg chg="add mod">
          <ac:chgData name="shivansh sharma" userId="6330e556c1ceb8a3" providerId="LiveId" clId="{F7E40C54-A2CC-424F-B4B4-B5B7C24D9AE1}" dt="2024-03-02T17:03:24.727" v="49" actId="255"/>
          <ac:graphicFrameMkLst>
            <pc:docMk/>
            <pc:sldMk cId="3936995393" sldId="265"/>
            <ac:graphicFrameMk id="3" creationId="{4A48451F-5DE7-424D-8F19-EEEB97AA4521}"/>
          </ac:graphicFrameMkLst>
        </pc:graphicFrameChg>
      </pc:sldChg>
      <pc:sldChg chg="addSp modSp del mod">
        <pc:chgData name="shivansh sharma" userId="6330e556c1ceb8a3" providerId="LiveId" clId="{F7E40C54-A2CC-424F-B4B4-B5B7C24D9AE1}" dt="2024-03-02T17:04:30.695" v="52" actId="47"/>
        <pc:sldMkLst>
          <pc:docMk/>
          <pc:sldMk cId="3565898217" sldId="266"/>
        </pc:sldMkLst>
        <pc:graphicFrameChg chg="add mod">
          <ac:chgData name="shivansh sharma" userId="6330e556c1ceb8a3" providerId="LiveId" clId="{F7E40C54-A2CC-424F-B4B4-B5B7C24D9AE1}" dt="2024-03-02T17:04:18.576" v="51"/>
          <ac:graphicFrameMkLst>
            <pc:docMk/>
            <pc:sldMk cId="3565898217" sldId="266"/>
            <ac:graphicFrameMk id="3" creationId="{695625B1-9EA8-4B46-BD41-7FDAAC24CA50}"/>
          </ac:graphicFrameMkLst>
        </pc:graphicFrameChg>
      </pc:sldChg>
      <pc:sldChg chg="addSp delSp modSp mod">
        <pc:chgData name="shivansh sharma" userId="6330e556c1ceb8a3" providerId="LiveId" clId="{F7E40C54-A2CC-424F-B4B4-B5B7C24D9AE1}" dt="2024-03-03T05:56:29.510" v="1778" actId="1076"/>
        <pc:sldMkLst>
          <pc:docMk/>
          <pc:sldMk cId="2314392842" sldId="267"/>
        </pc:sldMkLst>
        <pc:spChg chg="mod">
          <ac:chgData name="shivansh sharma" userId="6330e556c1ceb8a3" providerId="LiveId" clId="{F7E40C54-A2CC-424F-B4B4-B5B7C24D9AE1}" dt="2024-03-03T05:51:23.468" v="1542" actId="1076"/>
          <ac:spMkLst>
            <pc:docMk/>
            <pc:sldMk cId="2314392842" sldId="267"/>
            <ac:spMk id="2" creationId="{FC811733-E25A-47D1-89C3-F49041B8DDDC}"/>
          </ac:spMkLst>
        </pc:spChg>
        <pc:spChg chg="add del mod">
          <ac:chgData name="shivansh sharma" userId="6330e556c1ceb8a3" providerId="LiveId" clId="{F7E40C54-A2CC-424F-B4B4-B5B7C24D9AE1}" dt="2024-03-03T05:54:37.377" v="1762"/>
          <ac:spMkLst>
            <pc:docMk/>
            <pc:sldMk cId="2314392842" sldId="267"/>
            <ac:spMk id="5" creationId="{E859C664-D1C4-4F1B-8E49-C28DF8CBC5C4}"/>
          </ac:spMkLst>
        </pc:spChg>
        <pc:spChg chg="add mod">
          <ac:chgData name="shivansh sharma" userId="6330e556c1ceb8a3" providerId="LiveId" clId="{F7E40C54-A2CC-424F-B4B4-B5B7C24D9AE1}" dt="2024-03-03T05:54:36.240" v="1760" actId="120"/>
          <ac:spMkLst>
            <pc:docMk/>
            <pc:sldMk cId="2314392842" sldId="267"/>
            <ac:spMk id="6" creationId="{6B99CA12-7BE9-431E-9FD3-36567A1331FF}"/>
          </ac:spMkLst>
        </pc:spChg>
        <pc:spChg chg="add mod">
          <ac:chgData name="shivansh sharma" userId="6330e556c1ceb8a3" providerId="LiveId" clId="{F7E40C54-A2CC-424F-B4B4-B5B7C24D9AE1}" dt="2024-03-03T05:55:47.741" v="1768" actId="14100"/>
          <ac:spMkLst>
            <pc:docMk/>
            <pc:sldMk cId="2314392842" sldId="267"/>
            <ac:spMk id="9" creationId="{A3EF8F48-076D-4F5C-92E8-E0E144E60654}"/>
          </ac:spMkLst>
        </pc:spChg>
        <pc:graphicFrameChg chg="add del mod modGraphic">
          <ac:chgData name="shivansh sharma" userId="6330e556c1ceb8a3" providerId="LiveId" clId="{F7E40C54-A2CC-424F-B4B4-B5B7C24D9AE1}" dt="2024-03-03T04:31:48.035" v="112" actId="478"/>
          <ac:graphicFrameMkLst>
            <pc:docMk/>
            <pc:sldMk cId="2314392842" sldId="267"/>
            <ac:graphicFrameMk id="3" creationId="{23269973-5637-4223-B42A-98D662319B4A}"/>
          </ac:graphicFrameMkLst>
        </pc:graphicFrameChg>
        <pc:graphicFrameChg chg="add mod">
          <ac:chgData name="shivansh sharma" userId="6330e556c1ceb8a3" providerId="LiveId" clId="{F7E40C54-A2CC-424F-B4B4-B5B7C24D9AE1}" dt="2024-03-03T04:47:25.194" v="310" actId="14100"/>
          <ac:graphicFrameMkLst>
            <pc:docMk/>
            <pc:sldMk cId="2314392842" sldId="267"/>
            <ac:graphicFrameMk id="4" creationId="{C1DE9C49-52BB-4B5F-A1FA-CBD279B2ED0B}"/>
          </ac:graphicFrameMkLst>
        </pc:graphicFrameChg>
        <pc:picChg chg="add mod">
          <ac:chgData name="shivansh sharma" userId="6330e556c1ceb8a3" providerId="LiveId" clId="{F7E40C54-A2CC-424F-B4B4-B5B7C24D9AE1}" dt="2024-03-03T05:56:29.510" v="1778" actId="1076"/>
          <ac:picMkLst>
            <pc:docMk/>
            <pc:sldMk cId="2314392842" sldId="267"/>
            <ac:picMk id="8" creationId="{B08EC74C-55EB-4DC6-A873-08086BF5DF11}"/>
          </ac:picMkLst>
        </pc:picChg>
      </pc:sldChg>
      <pc:sldChg chg="addSp delSp modSp mod">
        <pc:chgData name="shivansh sharma" userId="6330e556c1ceb8a3" providerId="LiveId" clId="{F7E40C54-A2CC-424F-B4B4-B5B7C24D9AE1}" dt="2024-03-03T06:06:40.107" v="2053" actId="20577"/>
        <pc:sldMkLst>
          <pc:docMk/>
          <pc:sldMk cId="1465596738" sldId="268"/>
        </pc:sldMkLst>
        <pc:spChg chg="add mod">
          <ac:chgData name="shivansh sharma" userId="6330e556c1ceb8a3" providerId="LiveId" clId="{F7E40C54-A2CC-424F-B4B4-B5B7C24D9AE1}" dt="2024-03-03T06:06:40.107" v="2053" actId="20577"/>
          <ac:spMkLst>
            <pc:docMk/>
            <pc:sldMk cId="1465596738" sldId="268"/>
            <ac:spMk id="3" creationId="{382BEA05-9EF2-439D-A4E3-CA8183577B06}"/>
          </ac:spMkLst>
        </pc:spChg>
        <pc:spChg chg="add del mod">
          <ac:chgData name="shivansh sharma" userId="6330e556c1ceb8a3" providerId="LiveId" clId="{F7E40C54-A2CC-424F-B4B4-B5B7C24D9AE1}" dt="2024-03-03T04:55:52.223" v="378"/>
          <ac:spMkLst>
            <pc:docMk/>
            <pc:sldMk cId="1465596738" sldId="268"/>
            <ac:spMk id="5" creationId="{5F6F3B31-F525-476D-8CB1-767AF87ED06B}"/>
          </ac:spMkLst>
        </pc:spChg>
      </pc:sldChg>
      <pc:sldChg chg="addSp delSp modSp mod">
        <pc:chgData name="shivansh sharma" userId="6330e556c1ceb8a3" providerId="LiveId" clId="{F7E40C54-A2CC-424F-B4B4-B5B7C24D9AE1}" dt="2024-03-03T06:05:59.684" v="2052" actId="1076"/>
        <pc:sldMkLst>
          <pc:docMk/>
          <pc:sldMk cId="1781731785" sldId="269"/>
        </pc:sldMkLst>
        <pc:spChg chg="add mod">
          <ac:chgData name="shivansh sharma" userId="6330e556c1ceb8a3" providerId="LiveId" clId="{F7E40C54-A2CC-424F-B4B4-B5B7C24D9AE1}" dt="2024-03-03T06:04:43.706" v="2044" actId="1076"/>
          <ac:spMkLst>
            <pc:docMk/>
            <pc:sldMk cId="1781731785" sldId="269"/>
            <ac:spMk id="3" creationId="{28CEFB53-999E-4094-9A32-AABA02E28B5C}"/>
          </ac:spMkLst>
        </pc:spChg>
        <pc:spChg chg="add del mod">
          <ac:chgData name="shivansh sharma" userId="6330e556c1ceb8a3" providerId="LiveId" clId="{F7E40C54-A2CC-424F-B4B4-B5B7C24D9AE1}" dt="2024-03-03T06:03:48.881" v="2039"/>
          <ac:spMkLst>
            <pc:docMk/>
            <pc:sldMk cId="1781731785" sldId="269"/>
            <ac:spMk id="5" creationId="{CC8D9173-3A49-4247-A9E8-2F9F14C99408}"/>
          </ac:spMkLst>
        </pc:spChg>
        <pc:picChg chg="add mod">
          <ac:chgData name="shivansh sharma" userId="6330e556c1ceb8a3" providerId="LiveId" clId="{F7E40C54-A2CC-424F-B4B4-B5B7C24D9AE1}" dt="2024-03-03T06:05:59.684" v="2052" actId="1076"/>
          <ac:picMkLst>
            <pc:docMk/>
            <pc:sldMk cId="1781731785" sldId="269"/>
            <ac:picMk id="7" creationId="{19748518-9C66-43E2-A65C-D468F0AF9BF3}"/>
          </ac:picMkLst>
        </pc:picChg>
      </pc:sldChg>
      <pc:sldChg chg="addSp delSp modSp new mod">
        <pc:chgData name="shivansh sharma" userId="6330e556c1ceb8a3" providerId="LiveId" clId="{F7E40C54-A2CC-424F-B4B4-B5B7C24D9AE1}" dt="2024-03-03T06:01:10.561" v="2016" actId="1076"/>
        <pc:sldMkLst>
          <pc:docMk/>
          <pc:sldMk cId="1068313939" sldId="270"/>
        </pc:sldMkLst>
        <pc:spChg chg="mod">
          <ac:chgData name="shivansh sharma" userId="6330e556c1ceb8a3" providerId="LiveId" clId="{F7E40C54-A2CC-424F-B4B4-B5B7C24D9AE1}" dt="2024-03-03T04:49:03.696" v="332" actId="1076"/>
          <ac:spMkLst>
            <pc:docMk/>
            <pc:sldMk cId="1068313939" sldId="270"/>
            <ac:spMk id="2" creationId="{C26C883E-2FFD-49C6-A0D1-BFFEC98A53C4}"/>
          </ac:spMkLst>
        </pc:spChg>
        <pc:spChg chg="add del mod">
          <ac:chgData name="shivansh sharma" userId="6330e556c1ceb8a3" providerId="LiveId" clId="{F7E40C54-A2CC-424F-B4B4-B5B7C24D9AE1}" dt="2024-03-03T06:01:07.811" v="2015"/>
          <ac:spMkLst>
            <pc:docMk/>
            <pc:sldMk cId="1068313939" sldId="270"/>
            <ac:spMk id="4" creationId="{4BBEDFC8-89B6-464C-ABD0-8DA9DB439B06}"/>
          </ac:spMkLst>
        </pc:spChg>
        <pc:spChg chg="add mod">
          <ac:chgData name="shivansh sharma" userId="6330e556c1ceb8a3" providerId="LiveId" clId="{F7E40C54-A2CC-424F-B4B4-B5B7C24D9AE1}" dt="2024-03-03T06:01:10.561" v="2016" actId="1076"/>
          <ac:spMkLst>
            <pc:docMk/>
            <pc:sldMk cId="1068313939" sldId="270"/>
            <ac:spMk id="5" creationId="{074351E2-192A-4B2D-B821-9799711F6DFD}"/>
          </ac:spMkLst>
        </pc:spChg>
        <pc:graphicFrameChg chg="add mod">
          <ac:chgData name="shivansh sharma" userId="6330e556c1ceb8a3" providerId="LiveId" clId="{F7E40C54-A2CC-424F-B4B4-B5B7C24D9AE1}" dt="2024-03-03T04:48:20.074" v="317" actId="14100"/>
          <ac:graphicFrameMkLst>
            <pc:docMk/>
            <pc:sldMk cId="1068313939" sldId="270"/>
            <ac:graphicFrameMk id="3" creationId="{349D0F4A-9C48-46EE-BD9B-9F3F688EC8BD}"/>
          </ac:graphicFrameMkLst>
        </pc:graphicFrameChg>
      </pc:sldChg>
      <pc:sldChg chg="addSp delSp modSp new mod">
        <pc:chgData name="shivansh sharma" userId="6330e556c1ceb8a3" providerId="LiveId" clId="{F7E40C54-A2CC-424F-B4B4-B5B7C24D9AE1}" dt="2024-03-03T04:53:40.428" v="372" actId="115"/>
        <pc:sldMkLst>
          <pc:docMk/>
          <pc:sldMk cId="3410971899" sldId="271"/>
        </pc:sldMkLst>
        <pc:spChg chg="mod">
          <ac:chgData name="shivansh sharma" userId="6330e556c1ceb8a3" providerId="LiveId" clId="{F7E40C54-A2CC-424F-B4B4-B5B7C24D9AE1}" dt="2024-03-03T04:53:40.428" v="372" actId="115"/>
          <ac:spMkLst>
            <pc:docMk/>
            <pc:sldMk cId="3410971899" sldId="271"/>
            <ac:spMk id="2" creationId="{37FC47C8-2065-4D20-9BBD-54BBCAE5DAC6}"/>
          </ac:spMkLst>
        </pc:spChg>
        <pc:graphicFrameChg chg="add del mod">
          <ac:chgData name="shivansh sharma" userId="6330e556c1ceb8a3" providerId="LiveId" clId="{F7E40C54-A2CC-424F-B4B4-B5B7C24D9AE1}" dt="2024-03-03T04:51:10.774" v="336" actId="478"/>
          <ac:graphicFrameMkLst>
            <pc:docMk/>
            <pc:sldMk cId="3410971899" sldId="271"/>
            <ac:graphicFrameMk id="3" creationId="{F14C628E-262A-4C3B-B04B-05066E2B05C6}"/>
          </ac:graphicFrameMkLst>
        </pc:graphicFrameChg>
        <pc:picChg chg="add mod modCrop">
          <ac:chgData name="shivansh sharma" userId="6330e556c1ceb8a3" providerId="LiveId" clId="{F7E40C54-A2CC-424F-B4B4-B5B7C24D9AE1}" dt="2024-03-03T04:53:36.315" v="371" actId="14100"/>
          <ac:picMkLst>
            <pc:docMk/>
            <pc:sldMk cId="3410971899" sldId="271"/>
            <ac:picMk id="5" creationId="{30C456B7-9943-4E79-956F-73577E2F37C3}"/>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5.xml"/><Relationship Id="rId1" Type="http://schemas.microsoft.com/office/2011/relationships/chartStyle" Target="style5.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SHREE\Downloads\Covid%20GRUP%20EXC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[Covid GRUP EXCEL.xlsx]INS1!PivotTable2</c:name>
    <c:fmtId val="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Testing Ratio</a:t>
            </a:r>
          </a:p>
          <a:p>
            <a:pPr>
              <a:defRPr/>
            </a:pP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'INS1'!$B$3</c:f>
              <c:strCache>
                <c:ptCount val="1"/>
                <c:pt idx="0">
                  <c:v>Total</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'INS1'!$A$4:$A$33</c:f>
              <c:strCache>
                <c:ptCount val="29"/>
                <c:pt idx="0">
                  <c:v>AP</c:v>
                </c:pt>
                <c:pt idx="1">
                  <c:v>AR</c:v>
                </c:pt>
                <c:pt idx="2">
                  <c:v>AS</c:v>
                </c:pt>
                <c:pt idx="3">
                  <c:v>BR</c:v>
                </c:pt>
                <c:pt idx="4">
                  <c:v>CH</c:v>
                </c:pt>
                <c:pt idx="5">
                  <c:v>CT</c:v>
                </c:pt>
                <c:pt idx="6">
                  <c:v>DL</c:v>
                </c:pt>
                <c:pt idx="7">
                  <c:v>DN</c:v>
                </c:pt>
                <c:pt idx="8">
                  <c:v>GJ</c:v>
                </c:pt>
                <c:pt idx="9">
                  <c:v>HP</c:v>
                </c:pt>
                <c:pt idx="10">
                  <c:v>HR</c:v>
                </c:pt>
                <c:pt idx="11">
                  <c:v>JH</c:v>
                </c:pt>
                <c:pt idx="12">
                  <c:v>JK</c:v>
                </c:pt>
                <c:pt idx="13">
                  <c:v>KA</c:v>
                </c:pt>
                <c:pt idx="14">
                  <c:v>KL</c:v>
                </c:pt>
                <c:pt idx="15">
                  <c:v>LA</c:v>
                </c:pt>
                <c:pt idx="16">
                  <c:v>LD</c:v>
                </c:pt>
                <c:pt idx="17">
                  <c:v>MH</c:v>
                </c:pt>
                <c:pt idx="18">
                  <c:v>MN</c:v>
                </c:pt>
                <c:pt idx="19">
                  <c:v>MP</c:v>
                </c:pt>
                <c:pt idx="20">
                  <c:v>NL</c:v>
                </c:pt>
                <c:pt idx="21">
                  <c:v>OR</c:v>
                </c:pt>
                <c:pt idx="22">
                  <c:v>PB</c:v>
                </c:pt>
                <c:pt idx="23">
                  <c:v>PY</c:v>
                </c:pt>
                <c:pt idx="24">
                  <c:v>RJ</c:v>
                </c:pt>
                <c:pt idx="25">
                  <c:v>TN</c:v>
                </c:pt>
                <c:pt idx="26">
                  <c:v>TR</c:v>
                </c:pt>
                <c:pt idx="27">
                  <c:v>UP</c:v>
                </c:pt>
                <c:pt idx="28">
                  <c:v>UT</c:v>
                </c:pt>
              </c:strCache>
            </c:strRef>
          </c:cat>
          <c:val>
            <c:numRef>
              <c:f>'INS1'!$B$4:$B$33</c:f>
              <c:numCache>
                <c:formatCode>General</c:formatCode>
                <c:ptCount val="29"/>
                <c:pt idx="0">
                  <c:v>2.6401889999999999</c:v>
                </c:pt>
                <c:pt idx="1">
                  <c:v>3.5379590000000003</c:v>
                </c:pt>
                <c:pt idx="2">
                  <c:v>0.25680700000000001</c:v>
                </c:pt>
                <c:pt idx="3">
                  <c:v>6.9642370000000007</c:v>
                </c:pt>
                <c:pt idx="4">
                  <c:v>0.751197</c:v>
                </c:pt>
                <c:pt idx="5">
                  <c:v>0.46480800000000005</c:v>
                </c:pt>
                <c:pt idx="6">
                  <c:v>1.4852000000000001</c:v>
                </c:pt>
                <c:pt idx="7">
                  <c:v>0.39013599999999998</c:v>
                </c:pt>
                <c:pt idx="8">
                  <c:v>4.5309200000000001</c:v>
                </c:pt>
                <c:pt idx="9">
                  <c:v>0.86007700000000009</c:v>
                </c:pt>
                <c:pt idx="10">
                  <c:v>3.203948</c:v>
                </c:pt>
                <c:pt idx="11">
                  <c:v>0.21826699999999999</c:v>
                </c:pt>
                <c:pt idx="12">
                  <c:v>0.24480199999999999</c:v>
                </c:pt>
                <c:pt idx="13">
                  <c:v>2.4490330000000005</c:v>
                </c:pt>
                <c:pt idx="14">
                  <c:v>1.726952</c:v>
                </c:pt>
                <c:pt idx="15">
                  <c:v>0.75589200000000001</c:v>
                </c:pt>
                <c:pt idx="16">
                  <c:v>4.087618</c:v>
                </c:pt>
                <c:pt idx="17">
                  <c:v>1.8077439999999998</c:v>
                </c:pt>
                <c:pt idx="18">
                  <c:v>4.9919999999999999E-2</c:v>
                </c:pt>
                <c:pt idx="19">
                  <c:v>1.9842930000000001</c:v>
                </c:pt>
                <c:pt idx="20">
                  <c:v>0.44193299999999996</c:v>
                </c:pt>
                <c:pt idx="21">
                  <c:v>1.5853440000000001</c:v>
                </c:pt>
                <c:pt idx="22">
                  <c:v>1.957894</c:v>
                </c:pt>
                <c:pt idx="23">
                  <c:v>2.3080119999999997</c:v>
                </c:pt>
                <c:pt idx="24">
                  <c:v>2.5715049999999997</c:v>
                </c:pt>
                <c:pt idx="25">
                  <c:v>1.3358419999999995</c:v>
                </c:pt>
                <c:pt idx="26">
                  <c:v>1.2357529999999999</c:v>
                </c:pt>
                <c:pt idx="27">
                  <c:v>9.4359340000000032</c:v>
                </c:pt>
                <c:pt idx="28">
                  <c:v>2.9019400000000002</c:v>
                </c:pt>
              </c:numCache>
            </c:numRef>
          </c:val>
          <c:extLst>
            <c:ext xmlns:c16="http://schemas.microsoft.com/office/drawing/2014/chart" uri="{C3380CC4-5D6E-409C-BE32-E72D297353CC}">
              <c16:uniqueId val="{00000000-D125-4984-9E2D-DE9531C546EB}"/>
            </c:ext>
          </c:extLst>
        </c:ser>
        <c:dLbls>
          <c:showLegendKey val="0"/>
          <c:showVal val="0"/>
          <c:showCatName val="0"/>
          <c:showSerName val="0"/>
          <c:showPercent val="0"/>
          <c:showBubbleSize val="0"/>
        </c:dLbls>
        <c:gapWidth val="315"/>
        <c:overlap val="-40"/>
        <c:axId val="1246032943"/>
        <c:axId val="1246030031"/>
      </c:barChart>
      <c:catAx>
        <c:axId val="1246032943"/>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46030031"/>
        <c:crosses val="autoZero"/>
        <c:auto val="1"/>
        <c:lblAlgn val="ctr"/>
        <c:lblOffset val="100"/>
        <c:noMultiLvlLbl val="0"/>
      </c:catAx>
      <c:valAx>
        <c:axId val="1246030031"/>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460329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EXCEL.xlsx]INS2!PivotTable5</c:name>
    <c:fmtId val="5"/>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Recovery_rate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3"/>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4"/>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4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5"/>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6"/>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8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7"/>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0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8"/>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2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9"/>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5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s>
    <c:plotArea>
      <c:layout/>
      <c:pieChart>
        <c:varyColors val="1"/>
        <c:ser>
          <c:idx val="0"/>
          <c:order val="0"/>
          <c:tx>
            <c:strRef>
              <c:f>'INS2'!$B$3</c:f>
              <c:strCache>
                <c:ptCount val="1"/>
                <c:pt idx="0">
                  <c:v>Sum of Recovery_rate</c:v>
                </c:pt>
              </c:strCache>
            </c:strRef>
          </c:tx>
          <c:explosion val="30"/>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1-70B1-44FB-8DC6-486C2BB05A8B}"/>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3-70B1-44FB-8DC6-486C2BB05A8B}"/>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5-70B1-44FB-8DC6-486C2BB05A8B}"/>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7-70B1-44FB-8DC6-486C2BB05A8B}"/>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9-70B1-44FB-8DC6-486C2BB05A8B}"/>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B-70B1-44FB-8DC6-486C2BB05A8B}"/>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D-70B1-44FB-8DC6-486C2BB05A8B}"/>
              </c:ext>
            </c:extLst>
          </c:dPt>
          <c:dPt>
            <c:idx val="7"/>
            <c:bubble3D val="0"/>
            <c:spPr>
              <a:gradFill rotWithShape="1">
                <a:gsLst>
                  <a:gs pos="0">
                    <a:schemeClr val="accent2">
                      <a:lumMod val="60000"/>
                      <a:shade val="85000"/>
                      <a:satMod val="130000"/>
                    </a:schemeClr>
                  </a:gs>
                  <a:gs pos="34000">
                    <a:schemeClr val="accent2">
                      <a:lumMod val="60000"/>
                      <a:shade val="87000"/>
                      <a:satMod val="125000"/>
                    </a:schemeClr>
                  </a:gs>
                  <a:gs pos="70000">
                    <a:schemeClr val="accent2">
                      <a:lumMod val="60000"/>
                      <a:tint val="100000"/>
                      <a:shade val="90000"/>
                      <a:satMod val="130000"/>
                    </a:schemeClr>
                  </a:gs>
                  <a:gs pos="100000">
                    <a:schemeClr val="accent2">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F-70B1-44FB-8DC6-486C2BB05A8B}"/>
              </c:ext>
            </c:extLst>
          </c:dPt>
          <c:dPt>
            <c:idx val="8"/>
            <c:bubble3D val="0"/>
            <c:spPr>
              <a:gradFill rotWithShape="1">
                <a:gsLst>
                  <a:gs pos="0">
                    <a:schemeClr val="accent3">
                      <a:lumMod val="60000"/>
                      <a:shade val="85000"/>
                      <a:satMod val="130000"/>
                    </a:schemeClr>
                  </a:gs>
                  <a:gs pos="34000">
                    <a:schemeClr val="accent3">
                      <a:lumMod val="60000"/>
                      <a:shade val="87000"/>
                      <a:satMod val="125000"/>
                    </a:schemeClr>
                  </a:gs>
                  <a:gs pos="70000">
                    <a:schemeClr val="accent3">
                      <a:lumMod val="60000"/>
                      <a:tint val="100000"/>
                      <a:shade val="90000"/>
                      <a:satMod val="130000"/>
                    </a:schemeClr>
                  </a:gs>
                  <a:gs pos="100000">
                    <a:schemeClr val="accent3">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1-70B1-44FB-8DC6-486C2BB05A8B}"/>
              </c:ext>
            </c:extLst>
          </c:dPt>
          <c:dPt>
            <c:idx val="9"/>
            <c:bubble3D val="0"/>
            <c:spPr>
              <a:gradFill rotWithShape="1">
                <a:gsLst>
                  <a:gs pos="0">
                    <a:schemeClr val="accent4">
                      <a:lumMod val="60000"/>
                      <a:shade val="85000"/>
                      <a:satMod val="130000"/>
                    </a:schemeClr>
                  </a:gs>
                  <a:gs pos="34000">
                    <a:schemeClr val="accent4">
                      <a:lumMod val="60000"/>
                      <a:shade val="87000"/>
                      <a:satMod val="125000"/>
                    </a:schemeClr>
                  </a:gs>
                  <a:gs pos="70000">
                    <a:schemeClr val="accent4">
                      <a:lumMod val="60000"/>
                      <a:tint val="100000"/>
                      <a:shade val="90000"/>
                      <a:satMod val="130000"/>
                    </a:schemeClr>
                  </a:gs>
                  <a:gs pos="100000">
                    <a:schemeClr val="accent4">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3-70B1-44FB-8DC6-486C2BB05A8B}"/>
              </c:ext>
            </c:extLst>
          </c:dPt>
          <c:dPt>
            <c:idx val="10"/>
            <c:bubble3D val="0"/>
            <c:spPr>
              <a:gradFill rotWithShape="1">
                <a:gsLst>
                  <a:gs pos="0">
                    <a:schemeClr val="accent5">
                      <a:lumMod val="60000"/>
                      <a:shade val="85000"/>
                      <a:satMod val="130000"/>
                    </a:schemeClr>
                  </a:gs>
                  <a:gs pos="34000">
                    <a:schemeClr val="accent5">
                      <a:lumMod val="60000"/>
                      <a:shade val="87000"/>
                      <a:satMod val="125000"/>
                    </a:schemeClr>
                  </a:gs>
                  <a:gs pos="70000">
                    <a:schemeClr val="accent5">
                      <a:lumMod val="60000"/>
                      <a:tint val="100000"/>
                      <a:shade val="90000"/>
                      <a:satMod val="130000"/>
                    </a:schemeClr>
                  </a:gs>
                  <a:gs pos="100000">
                    <a:schemeClr val="accent5">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5-70B1-44FB-8DC6-486C2BB05A8B}"/>
              </c:ext>
            </c:extLst>
          </c:dPt>
          <c:dPt>
            <c:idx val="11"/>
            <c:bubble3D val="0"/>
            <c:spPr>
              <a:gradFill rotWithShape="1">
                <a:gsLst>
                  <a:gs pos="0">
                    <a:schemeClr val="accent6">
                      <a:lumMod val="60000"/>
                      <a:shade val="85000"/>
                      <a:satMod val="130000"/>
                    </a:schemeClr>
                  </a:gs>
                  <a:gs pos="34000">
                    <a:schemeClr val="accent6">
                      <a:lumMod val="60000"/>
                      <a:shade val="87000"/>
                      <a:satMod val="125000"/>
                    </a:schemeClr>
                  </a:gs>
                  <a:gs pos="70000">
                    <a:schemeClr val="accent6">
                      <a:lumMod val="60000"/>
                      <a:tint val="100000"/>
                      <a:shade val="90000"/>
                      <a:satMod val="130000"/>
                    </a:schemeClr>
                  </a:gs>
                  <a:gs pos="100000">
                    <a:schemeClr val="accent6">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7-70B1-44FB-8DC6-486C2BB05A8B}"/>
              </c:ext>
            </c:extLst>
          </c:dPt>
          <c:dPt>
            <c:idx val="12"/>
            <c:bubble3D val="0"/>
            <c:spPr>
              <a:gradFill rotWithShape="1">
                <a:gsLst>
                  <a:gs pos="0">
                    <a:schemeClr val="accent1">
                      <a:lumMod val="80000"/>
                      <a:lumOff val="20000"/>
                      <a:shade val="85000"/>
                      <a:satMod val="130000"/>
                    </a:schemeClr>
                  </a:gs>
                  <a:gs pos="34000">
                    <a:schemeClr val="accent1">
                      <a:lumMod val="80000"/>
                      <a:lumOff val="20000"/>
                      <a:shade val="87000"/>
                      <a:satMod val="125000"/>
                    </a:schemeClr>
                  </a:gs>
                  <a:gs pos="70000">
                    <a:schemeClr val="accent1">
                      <a:lumMod val="80000"/>
                      <a:lumOff val="20000"/>
                      <a:tint val="100000"/>
                      <a:shade val="90000"/>
                      <a:satMod val="130000"/>
                    </a:schemeClr>
                  </a:gs>
                  <a:gs pos="100000">
                    <a:schemeClr val="accent1">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9-70B1-44FB-8DC6-486C2BB05A8B}"/>
              </c:ext>
            </c:extLst>
          </c:dPt>
          <c:dPt>
            <c:idx val="13"/>
            <c:bubble3D val="0"/>
            <c:spPr>
              <a:gradFill rotWithShape="1">
                <a:gsLst>
                  <a:gs pos="0">
                    <a:schemeClr val="accent2">
                      <a:lumMod val="80000"/>
                      <a:lumOff val="20000"/>
                      <a:shade val="85000"/>
                      <a:satMod val="130000"/>
                    </a:schemeClr>
                  </a:gs>
                  <a:gs pos="34000">
                    <a:schemeClr val="accent2">
                      <a:lumMod val="80000"/>
                      <a:lumOff val="20000"/>
                      <a:shade val="87000"/>
                      <a:satMod val="125000"/>
                    </a:schemeClr>
                  </a:gs>
                  <a:gs pos="70000">
                    <a:schemeClr val="accent2">
                      <a:lumMod val="80000"/>
                      <a:lumOff val="20000"/>
                      <a:tint val="100000"/>
                      <a:shade val="90000"/>
                      <a:satMod val="130000"/>
                    </a:schemeClr>
                  </a:gs>
                  <a:gs pos="100000">
                    <a:schemeClr val="accent2">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B-70B1-44FB-8DC6-486C2BB05A8B}"/>
              </c:ext>
            </c:extLst>
          </c:dPt>
          <c:dPt>
            <c:idx val="14"/>
            <c:bubble3D val="0"/>
            <c:spPr>
              <a:gradFill rotWithShape="1">
                <a:gsLst>
                  <a:gs pos="0">
                    <a:schemeClr val="accent3">
                      <a:lumMod val="80000"/>
                      <a:lumOff val="20000"/>
                      <a:shade val="85000"/>
                      <a:satMod val="130000"/>
                    </a:schemeClr>
                  </a:gs>
                  <a:gs pos="34000">
                    <a:schemeClr val="accent3">
                      <a:lumMod val="80000"/>
                      <a:lumOff val="20000"/>
                      <a:shade val="87000"/>
                      <a:satMod val="125000"/>
                    </a:schemeClr>
                  </a:gs>
                  <a:gs pos="70000">
                    <a:schemeClr val="accent3">
                      <a:lumMod val="80000"/>
                      <a:lumOff val="20000"/>
                      <a:tint val="100000"/>
                      <a:shade val="90000"/>
                      <a:satMod val="130000"/>
                    </a:schemeClr>
                  </a:gs>
                  <a:gs pos="100000">
                    <a:schemeClr val="accent3">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D-70B1-44FB-8DC6-486C2BB05A8B}"/>
              </c:ext>
            </c:extLst>
          </c:dPt>
          <c:dPt>
            <c:idx val="15"/>
            <c:bubble3D val="0"/>
            <c:spPr>
              <a:gradFill rotWithShape="1">
                <a:gsLst>
                  <a:gs pos="0">
                    <a:schemeClr val="accent4">
                      <a:lumMod val="80000"/>
                      <a:lumOff val="20000"/>
                      <a:shade val="85000"/>
                      <a:satMod val="130000"/>
                    </a:schemeClr>
                  </a:gs>
                  <a:gs pos="34000">
                    <a:schemeClr val="accent4">
                      <a:lumMod val="80000"/>
                      <a:lumOff val="20000"/>
                      <a:shade val="87000"/>
                      <a:satMod val="125000"/>
                    </a:schemeClr>
                  </a:gs>
                  <a:gs pos="70000">
                    <a:schemeClr val="accent4">
                      <a:lumMod val="80000"/>
                      <a:lumOff val="20000"/>
                      <a:tint val="100000"/>
                      <a:shade val="90000"/>
                      <a:satMod val="130000"/>
                    </a:schemeClr>
                  </a:gs>
                  <a:gs pos="100000">
                    <a:schemeClr val="accent4">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F-70B1-44FB-8DC6-486C2BB05A8B}"/>
              </c:ext>
            </c:extLst>
          </c:dPt>
          <c:dPt>
            <c:idx val="16"/>
            <c:bubble3D val="0"/>
            <c:spPr>
              <a:gradFill rotWithShape="1">
                <a:gsLst>
                  <a:gs pos="0">
                    <a:schemeClr val="accent5">
                      <a:lumMod val="80000"/>
                      <a:lumOff val="20000"/>
                      <a:shade val="85000"/>
                      <a:satMod val="130000"/>
                    </a:schemeClr>
                  </a:gs>
                  <a:gs pos="34000">
                    <a:schemeClr val="accent5">
                      <a:lumMod val="80000"/>
                      <a:lumOff val="20000"/>
                      <a:shade val="87000"/>
                      <a:satMod val="125000"/>
                    </a:schemeClr>
                  </a:gs>
                  <a:gs pos="70000">
                    <a:schemeClr val="accent5">
                      <a:lumMod val="80000"/>
                      <a:lumOff val="20000"/>
                      <a:tint val="100000"/>
                      <a:shade val="90000"/>
                      <a:satMod val="130000"/>
                    </a:schemeClr>
                  </a:gs>
                  <a:gs pos="100000">
                    <a:schemeClr val="accent5">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1-70B1-44FB-8DC6-486C2BB05A8B}"/>
              </c:ext>
            </c:extLst>
          </c:dPt>
          <c:dPt>
            <c:idx val="17"/>
            <c:bubble3D val="0"/>
            <c:spPr>
              <a:gradFill rotWithShape="1">
                <a:gsLst>
                  <a:gs pos="0">
                    <a:schemeClr val="accent6">
                      <a:lumMod val="80000"/>
                      <a:lumOff val="20000"/>
                      <a:shade val="85000"/>
                      <a:satMod val="130000"/>
                    </a:schemeClr>
                  </a:gs>
                  <a:gs pos="34000">
                    <a:schemeClr val="accent6">
                      <a:lumMod val="80000"/>
                      <a:lumOff val="20000"/>
                      <a:shade val="87000"/>
                      <a:satMod val="125000"/>
                    </a:schemeClr>
                  </a:gs>
                  <a:gs pos="70000">
                    <a:schemeClr val="accent6">
                      <a:lumMod val="80000"/>
                      <a:lumOff val="20000"/>
                      <a:tint val="100000"/>
                      <a:shade val="90000"/>
                      <a:satMod val="130000"/>
                    </a:schemeClr>
                  </a:gs>
                  <a:gs pos="100000">
                    <a:schemeClr val="accent6">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3-70B1-44FB-8DC6-486C2BB05A8B}"/>
              </c:ext>
            </c:extLst>
          </c:dPt>
          <c:dPt>
            <c:idx val="18"/>
            <c:bubble3D val="0"/>
            <c:spPr>
              <a:gradFill rotWithShape="1">
                <a:gsLst>
                  <a:gs pos="0">
                    <a:schemeClr val="accent1">
                      <a:lumMod val="80000"/>
                      <a:shade val="85000"/>
                      <a:satMod val="130000"/>
                    </a:schemeClr>
                  </a:gs>
                  <a:gs pos="34000">
                    <a:schemeClr val="accent1">
                      <a:lumMod val="80000"/>
                      <a:shade val="87000"/>
                      <a:satMod val="125000"/>
                    </a:schemeClr>
                  </a:gs>
                  <a:gs pos="70000">
                    <a:schemeClr val="accent1">
                      <a:lumMod val="80000"/>
                      <a:tint val="100000"/>
                      <a:shade val="90000"/>
                      <a:satMod val="130000"/>
                    </a:schemeClr>
                  </a:gs>
                  <a:gs pos="100000">
                    <a:schemeClr val="accent1">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5-70B1-44FB-8DC6-486C2BB05A8B}"/>
              </c:ext>
            </c:extLst>
          </c:dPt>
          <c:dPt>
            <c:idx val="19"/>
            <c:bubble3D val="0"/>
            <c:spPr>
              <a:gradFill rotWithShape="1">
                <a:gsLst>
                  <a:gs pos="0">
                    <a:schemeClr val="accent2">
                      <a:lumMod val="80000"/>
                      <a:shade val="85000"/>
                      <a:satMod val="130000"/>
                    </a:schemeClr>
                  </a:gs>
                  <a:gs pos="34000">
                    <a:schemeClr val="accent2">
                      <a:lumMod val="80000"/>
                      <a:shade val="87000"/>
                      <a:satMod val="125000"/>
                    </a:schemeClr>
                  </a:gs>
                  <a:gs pos="70000">
                    <a:schemeClr val="accent2">
                      <a:lumMod val="80000"/>
                      <a:tint val="100000"/>
                      <a:shade val="90000"/>
                      <a:satMod val="130000"/>
                    </a:schemeClr>
                  </a:gs>
                  <a:gs pos="100000">
                    <a:schemeClr val="accent2">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7-70B1-44FB-8DC6-486C2BB05A8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'INS2'!$A$4:$A$24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'INS2'!$B$4:$B$24</c:f>
              <c:numCache>
                <c:formatCode>General</c:formatCode>
                <c:ptCount val="20"/>
                <c:pt idx="0">
                  <c:v>2460357</c:v>
                </c:pt>
                <c:pt idx="1">
                  <c:v>535193448</c:v>
                </c:pt>
                <c:pt idx="2">
                  <c:v>10925494</c:v>
                </c:pt>
                <c:pt idx="3">
                  <c:v>140705241</c:v>
                </c:pt>
                <c:pt idx="4">
                  <c:v>185334398</c:v>
                </c:pt>
                <c:pt idx="5">
                  <c:v>15359851</c:v>
                </c:pt>
                <c:pt idx="6">
                  <c:v>232869431</c:v>
                </c:pt>
                <c:pt idx="7">
                  <c:v>389290471</c:v>
                </c:pt>
                <c:pt idx="8">
                  <c:v>2722115</c:v>
                </c:pt>
                <c:pt idx="9">
                  <c:v>40086062</c:v>
                </c:pt>
                <c:pt idx="10">
                  <c:v>199391014</c:v>
                </c:pt>
                <c:pt idx="11">
                  <c:v>45049008</c:v>
                </c:pt>
                <c:pt idx="12">
                  <c:v>188944451</c:v>
                </c:pt>
                <c:pt idx="13">
                  <c:v>86156349</c:v>
                </c:pt>
                <c:pt idx="14">
                  <c:v>79727836</c:v>
                </c:pt>
                <c:pt idx="15">
                  <c:v>683452019</c:v>
                </c:pt>
                <c:pt idx="16">
                  <c:v>768311876</c:v>
                </c:pt>
                <c:pt idx="17">
                  <c:v>5434263</c:v>
                </c:pt>
                <c:pt idx="18">
                  <c:v>1657092</c:v>
                </c:pt>
                <c:pt idx="19">
                  <c:v>3165252</c:v>
                </c:pt>
              </c:numCache>
            </c:numRef>
          </c:val>
          <c:extLst>
            <c:ext xmlns:c16="http://schemas.microsoft.com/office/drawing/2014/chart" uri="{C3380CC4-5D6E-409C-BE32-E72D297353CC}">
              <c16:uniqueId val="{00000028-70B1-44FB-8DC6-486C2BB05A8B}"/>
            </c:ext>
          </c:extLst>
        </c:ser>
        <c:ser>
          <c:idx val="1"/>
          <c:order val="1"/>
          <c:tx>
            <c:strRef>
              <c:f>'INS2'!$C$3</c:f>
              <c:strCache>
                <c:ptCount val="1"/>
                <c:pt idx="0">
                  <c:v>Sum of year</c:v>
                </c:pt>
              </c:strCache>
            </c:strRef>
          </c:tx>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A-70B1-44FB-8DC6-486C2BB05A8B}"/>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C-70B1-44FB-8DC6-486C2BB05A8B}"/>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E-70B1-44FB-8DC6-486C2BB05A8B}"/>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0-70B1-44FB-8DC6-486C2BB05A8B}"/>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2-70B1-44FB-8DC6-486C2BB05A8B}"/>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4-70B1-44FB-8DC6-486C2BB05A8B}"/>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6-70B1-44FB-8DC6-486C2BB05A8B}"/>
              </c:ext>
            </c:extLst>
          </c:dPt>
          <c:dPt>
            <c:idx val="7"/>
            <c:bubble3D val="0"/>
            <c:spPr>
              <a:gradFill rotWithShape="1">
                <a:gsLst>
                  <a:gs pos="0">
                    <a:schemeClr val="accent2">
                      <a:lumMod val="60000"/>
                      <a:shade val="85000"/>
                      <a:satMod val="130000"/>
                    </a:schemeClr>
                  </a:gs>
                  <a:gs pos="34000">
                    <a:schemeClr val="accent2">
                      <a:lumMod val="60000"/>
                      <a:shade val="87000"/>
                      <a:satMod val="125000"/>
                    </a:schemeClr>
                  </a:gs>
                  <a:gs pos="70000">
                    <a:schemeClr val="accent2">
                      <a:lumMod val="60000"/>
                      <a:tint val="100000"/>
                      <a:shade val="90000"/>
                      <a:satMod val="130000"/>
                    </a:schemeClr>
                  </a:gs>
                  <a:gs pos="100000">
                    <a:schemeClr val="accent2">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8-70B1-44FB-8DC6-486C2BB05A8B}"/>
              </c:ext>
            </c:extLst>
          </c:dPt>
          <c:dPt>
            <c:idx val="8"/>
            <c:bubble3D val="0"/>
            <c:spPr>
              <a:gradFill rotWithShape="1">
                <a:gsLst>
                  <a:gs pos="0">
                    <a:schemeClr val="accent3">
                      <a:lumMod val="60000"/>
                      <a:shade val="85000"/>
                      <a:satMod val="130000"/>
                    </a:schemeClr>
                  </a:gs>
                  <a:gs pos="34000">
                    <a:schemeClr val="accent3">
                      <a:lumMod val="60000"/>
                      <a:shade val="87000"/>
                      <a:satMod val="125000"/>
                    </a:schemeClr>
                  </a:gs>
                  <a:gs pos="70000">
                    <a:schemeClr val="accent3">
                      <a:lumMod val="60000"/>
                      <a:tint val="100000"/>
                      <a:shade val="90000"/>
                      <a:satMod val="130000"/>
                    </a:schemeClr>
                  </a:gs>
                  <a:gs pos="100000">
                    <a:schemeClr val="accent3">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A-70B1-44FB-8DC6-486C2BB05A8B}"/>
              </c:ext>
            </c:extLst>
          </c:dPt>
          <c:dPt>
            <c:idx val="9"/>
            <c:bubble3D val="0"/>
            <c:spPr>
              <a:gradFill rotWithShape="1">
                <a:gsLst>
                  <a:gs pos="0">
                    <a:schemeClr val="accent4">
                      <a:lumMod val="60000"/>
                      <a:shade val="85000"/>
                      <a:satMod val="130000"/>
                    </a:schemeClr>
                  </a:gs>
                  <a:gs pos="34000">
                    <a:schemeClr val="accent4">
                      <a:lumMod val="60000"/>
                      <a:shade val="87000"/>
                      <a:satMod val="125000"/>
                    </a:schemeClr>
                  </a:gs>
                  <a:gs pos="70000">
                    <a:schemeClr val="accent4">
                      <a:lumMod val="60000"/>
                      <a:tint val="100000"/>
                      <a:shade val="90000"/>
                      <a:satMod val="130000"/>
                    </a:schemeClr>
                  </a:gs>
                  <a:gs pos="100000">
                    <a:schemeClr val="accent4">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C-70B1-44FB-8DC6-486C2BB05A8B}"/>
              </c:ext>
            </c:extLst>
          </c:dPt>
          <c:dPt>
            <c:idx val="10"/>
            <c:bubble3D val="0"/>
            <c:spPr>
              <a:gradFill rotWithShape="1">
                <a:gsLst>
                  <a:gs pos="0">
                    <a:schemeClr val="accent5">
                      <a:lumMod val="60000"/>
                      <a:shade val="85000"/>
                      <a:satMod val="130000"/>
                    </a:schemeClr>
                  </a:gs>
                  <a:gs pos="34000">
                    <a:schemeClr val="accent5">
                      <a:lumMod val="60000"/>
                      <a:shade val="87000"/>
                      <a:satMod val="125000"/>
                    </a:schemeClr>
                  </a:gs>
                  <a:gs pos="70000">
                    <a:schemeClr val="accent5">
                      <a:lumMod val="60000"/>
                      <a:tint val="100000"/>
                      <a:shade val="90000"/>
                      <a:satMod val="130000"/>
                    </a:schemeClr>
                  </a:gs>
                  <a:gs pos="100000">
                    <a:schemeClr val="accent5">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E-70B1-44FB-8DC6-486C2BB05A8B}"/>
              </c:ext>
            </c:extLst>
          </c:dPt>
          <c:dPt>
            <c:idx val="11"/>
            <c:bubble3D val="0"/>
            <c:spPr>
              <a:gradFill rotWithShape="1">
                <a:gsLst>
                  <a:gs pos="0">
                    <a:schemeClr val="accent6">
                      <a:lumMod val="60000"/>
                      <a:shade val="85000"/>
                      <a:satMod val="130000"/>
                    </a:schemeClr>
                  </a:gs>
                  <a:gs pos="34000">
                    <a:schemeClr val="accent6">
                      <a:lumMod val="60000"/>
                      <a:shade val="87000"/>
                      <a:satMod val="125000"/>
                    </a:schemeClr>
                  </a:gs>
                  <a:gs pos="70000">
                    <a:schemeClr val="accent6">
                      <a:lumMod val="60000"/>
                      <a:tint val="100000"/>
                      <a:shade val="90000"/>
                      <a:satMod val="130000"/>
                    </a:schemeClr>
                  </a:gs>
                  <a:gs pos="100000">
                    <a:schemeClr val="accent6">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0-70B1-44FB-8DC6-486C2BB05A8B}"/>
              </c:ext>
            </c:extLst>
          </c:dPt>
          <c:dPt>
            <c:idx val="12"/>
            <c:bubble3D val="0"/>
            <c:spPr>
              <a:gradFill rotWithShape="1">
                <a:gsLst>
                  <a:gs pos="0">
                    <a:schemeClr val="accent1">
                      <a:lumMod val="80000"/>
                      <a:lumOff val="20000"/>
                      <a:shade val="85000"/>
                      <a:satMod val="130000"/>
                    </a:schemeClr>
                  </a:gs>
                  <a:gs pos="34000">
                    <a:schemeClr val="accent1">
                      <a:lumMod val="80000"/>
                      <a:lumOff val="20000"/>
                      <a:shade val="87000"/>
                      <a:satMod val="125000"/>
                    </a:schemeClr>
                  </a:gs>
                  <a:gs pos="70000">
                    <a:schemeClr val="accent1">
                      <a:lumMod val="80000"/>
                      <a:lumOff val="20000"/>
                      <a:tint val="100000"/>
                      <a:shade val="90000"/>
                      <a:satMod val="130000"/>
                    </a:schemeClr>
                  </a:gs>
                  <a:gs pos="100000">
                    <a:schemeClr val="accent1">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2-70B1-44FB-8DC6-486C2BB05A8B}"/>
              </c:ext>
            </c:extLst>
          </c:dPt>
          <c:dPt>
            <c:idx val="13"/>
            <c:bubble3D val="0"/>
            <c:spPr>
              <a:gradFill rotWithShape="1">
                <a:gsLst>
                  <a:gs pos="0">
                    <a:schemeClr val="accent2">
                      <a:lumMod val="80000"/>
                      <a:lumOff val="20000"/>
                      <a:shade val="85000"/>
                      <a:satMod val="130000"/>
                    </a:schemeClr>
                  </a:gs>
                  <a:gs pos="34000">
                    <a:schemeClr val="accent2">
                      <a:lumMod val="80000"/>
                      <a:lumOff val="20000"/>
                      <a:shade val="87000"/>
                      <a:satMod val="125000"/>
                    </a:schemeClr>
                  </a:gs>
                  <a:gs pos="70000">
                    <a:schemeClr val="accent2">
                      <a:lumMod val="80000"/>
                      <a:lumOff val="20000"/>
                      <a:tint val="100000"/>
                      <a:shade val="90000"/>
                      <a:satMod val="130000"/>
                    </a:schemeClr>
                  </a:gs>
                  <a:gs pos="100000">
                    <a:schemeClr val="accent2">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4-70B1-44FB-8DC6-486C2BB05A8B}"/>
              </c:ext>
            </c:extLst>
          </c:dPt>
          <c:dPt>
            <c:idx val="14"/>
            <c:bubble3D val="0"/>
            <c:spPr>
              <a:gradFill rotWithShape="1">
                <a:gsLst>
                  <a:gs pos="0">
                    <a:schemeClr val="accent3">
                      <a:lumMod val="80000"/>
                      <a:lumOff val="20000"/>
                      <a:shade val="85000"/>
                      <a:satMod val="130000"/>
                    </a:schemeClr>
                  </a:gs>
                  <a:gs pos="34000">
                    <a:schemeClr val="accent3">
                      <a:lumMod val="80000"/>
                      <a:lumOff val="20000"/>
                      <a:shade val="87000"/>
                      <a:satMod val="125000"/>
                    </a:schemeClr>
                  </a:gs>
                  <a:gs pos="70000">
                    <a:schemeClr val="accent3">
                      <a:lumMod val="80000"/>
                      <a:lumOff val="20000"/>
                      <a:tint val="100000"/>
                      <a:shade val="90000"/>
                      <a:satMod val="130000"/>
                    </a:schemeClr>
                  </a:gs>
                  <a:gs pos="100000">
                    <a:schemeClr val="accent3">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6-70B1-44FB-8DC6-486C2BB05A8B}"/>
              </c:ext>
            </c:extLst>
          </c:dPt>
          <c:dPt>
            <c:idx val="15"/>
            <c:bubble3D val="0"/>
            <c:spPr>
              <a:gradFill rotWithShape="1">
                <a:gsLst>
                  <a:gs pos="0">
                    <a:schemeClr val="accent4">
                      <a:lumMod val="80000"/>
                      <a:lumOff val="20000"/>
                      <a:shade val="85000"/>
                      <a:satMod val="130000"/>
                    </a:schemeClr>
                  </a:gs>
                  <a:gs pos="34000">
                    <a:schemeClr val="accent4">
                      <a:lumMod val="80000"/>
                      <a:lumOff val="20000"/>
                      <a:shade val="87000"/>
                      <a:satMod val="125000"/>
                    </a:schemeClr>
                  </a:gs>
                  <a:gs pos="70000">
                    <a:schemeClr val="accent4">
                      <a:lumMod val="80000"/>
                      <a:lumOff val="20000"/>
                      <a:tint val="100000"/>
                      <a:shade val="90000"/>
                      <a:satMod val="130000"/>
                    </a:schemeClr>
                  </a:gs>
                  <a:gs pos="100000">
                    <a:schemeClr val="accent4">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8-70B1-44FB-8DC6-486C2BB05A8B}"/>
              </c:ext>
            </c:extLst>
          </c:dPt>
          <c:dPt>
            <c:idx val="16"/>
            <c:bubble3D val="0"/>
            <c:spPr>
              <a:gradFill rotWithShape="1">
                <a:gsLst>
                  <a:gs pos="0">
                    <a:schemeClr val="accent5">
                      <a:lumMod val="80000"/>
                      <a:lumOff val="20000"/>
                      <a:shade val="85000"/>
                      <a:satMod val="130000"/>
                    </a:schemeClr>
                  </a:gs>
                  <a:gs pos="34000">
                    <a:schemeClr val="accent5">
                      <a:lumMod val="80000"/>
                      <a:lumOff val="20000"/>
                      <a:shade val="87000"/>
                      <a:satMod val="125000"/>
                    </a:schemeClr>
                  </a:gs>
                  <a:gs pos="70000">
                    <a:schemeClr val="accent5">
                      <a:lumMod val="80000"/>
                      <a:lumOff val="20000"/>
                      <a:tint val="100000"/>
                      <a:shade val="90000"/>
                      <a:satMod val="130000"/>
                    </a:schemeClr>
                  </a:gs>
                  <a:gs pos="100000">
                    <a:schemeClr val="accent5">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A-70B1-44FB-8DC6-486C2BB05A8B}"/>
              </c:ext>
            </c:extLst>
          </c:dPt>
          <c:dPt>
            <c:idx val="17"/>
            <c:bubble3D val="0"/>
            <c:spPr>
              <a:gradFill rotWithShape="1">
                <a:gsLst>
                  <a:gs pos="0">
                    <a:schemeClr val="accent6">
                      <a:lumMod val="80000"/>
                      <a:lumOff val="20000"/>
                      <a:shade val="85000"/>
                      <a:satMod val="130000"/>
                    </a:schemeClr>
                  </a:gs>
                  <a:gs pos="34000">
                    <a:schemeClr val="accent6">
                      <a:lumMod val="80000"/>
                      <a:lumOff val="20000"/>
                      <a:shade val="87000"/>
                      <a:satMod val="125000"/>
                    </a:schemeClr>
                  </a:gs>
                  <a:gs pos="70000">
                    <a:schemeClr val="accent6">
                      <a:lumMod val="80000"/>
                      <a:lumOff val="20000"/>
                      <a:tint val="100000"/>
                      <a:shade val="90000"/>
                      <a:satMod val="130000"/>
                    </a:schemeClr>
                  </a:gs>
                  <a:gs pos="100000">
                    <a:schemeClr val="accent6">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C-70B1-44FB-8DC6-486C2BB05A8B}"/>
              </c:ext>
            </c:extLst>
          </c:dPt>
          <c:dPt>
            <c:idx val="18"/>
            <c:bubble3D val="0"/>
            <c:spPr>
              <a:gradFill rotWithShape="1">
                <a:gsLst>
                  <a:gs pos="0">
                    <a:schemeClr val="accent1">
                      <a:lumMod val="80000"/>
                      <a:shade val="85000"/>
                      <a:satMod val="130000"/>
                    </a:schemeClr>
                  </a:gs>
                  <a:gs pos="34000">
                    <a:schemeClr val="accent1">
                      <a:lumMod val="80000"/>
                      <a:shade val="87000"/>
                      <a:satMod val="125000"/>
                    </a:schemeClr>
                  </a:gs>
                  <a:gs pos="70000">
                    <a:schemeClr val="accent1">
                      <a:lumMod val="80000"/>
                      <a:tint val="100000"/>
                      <a:shade val="90000"/>
                      <a:satMod val="130000"/>
                    </a:schemeClr>
                  </a:gs>
                  <a:gs pos="100000">
                    <a:schemeClr val="accent1">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E-70B1-44FB-8DC6-486C2BB05A8B}"/>
              </c:ext>
            </c:extLst>
          </c:dPt>
          <c:dPt>
            <c:idx val="19"/>
            <c:bubble3D val="0"/>
            <c:spPr>
              <a:gradFill rotWithShape="1">
                <a:gsLst>
                  <a:gs pos="0">
                    <a:schemeClr val="accent2">
                      <a:lumMod val="80000"/>
                      <a:shade val="85000"/>
                      <a:satMod val="130000"/>
                    </a:schemeClr>
                  </a:gs>
                  <a:gs pos="34000">
                    <a:schemeClr val="accent2">
                      <a:lumMod val="80000"/>
                      <a:shade val="87000"/>
                      <a:satMod val="125000"/>
                    </a:schemeClr>
                  </a:gs>
                  <a:gs pos="70000">
                    <a:schemeClr val="accent2">
                      <a:lumMod val="80000"/>
                      <a:tint val="100000"/>
                      <a:shade val="90000"/>
                      <a:satMod val="130000"/>
                    </a:schemeClr>
                  </a:gs>
                  <a:gs pos="100000">
                    <a:schemeClr val="accent2">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50-70B1-44FB-8DC6-486C2BB05A8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'INS2'!$A$4:$A$24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'INS2'!$C$4:$C$24</c:f>
              <c:numCache>
                <c:formatCode>General</c:formatCode>
                <c:ptCount val="20"/>
                <c:pt idx="0">
                  <c:v>40410</c:v>
                </c:pt>
                <c:pt idx="1">
                  <c:v>40410</c:v>
                </c:pt>
                <c:pt idx="2">
                  <c:v>38390</c:v>
                </c:pt>
                <c:pt idx="3">
                  <c:v>40410</c:v>
                </c:pt>
                <c:pt idx="4">
                  <c:v>40410</c:v>
                </c:pt>
                <c:pt idx="5">
                  <c:v>40410</c:v>
                </c:pt>
                <c:pt idx="6">
                  <c:v>40410</c:v>
                </c:pt>
                <c:pt idx="7">
                  <c:v>40410</c:v>
                </c:pt>
                <c:pt idx="8">
                  <c:v>38390</c:v>
                </c:pt>
                <c:pt idx="9">
                  <c:v>40410</c:v>
                </c:pt>
                <c:pt idx="10">
                  <c:v>40410</c:v>
                </c:pt>
                <c:pt idx="11">
                  <c:v>40410</c:v>
                </c:pt>
                <c:pt idx="12">
                  <c:v>40410</c:v>
                </c:pt>
                <c:pt idx="13">
                  <c:v>40410</c:v>
                </c:pt>
                <c:pt idx="14">
                  <c:v>40410</c:v>
                </c:pt>
                <c:pt idx="15">
                  <c:v>40410</c:v>
                </c:pt>
                <c:pt idx="16">
                  <c:v>44450</c:v>
                </c:pt>
                <c:pt idx="17">
                  <c:v>40410</c:v>
                </c:pt>
                <c:pt idx="18">
                  <c:v>20210</c:v>
                </c:pt>
                <c:pt idx="19">
                  <c:v>10100</c:v>
                </c:pt>
              </c:numCache>
            </c:numRef>
          </c:val>
          <c:extLst>
            <c:ext xmlns:c16="http://schemas.microsoft.com/office/drawing/2014/chart" uri="{C3380CC4-5D6E-409C-BE32-E72D297353CC}">
              <c16:uniqueId val="{00000051-70B1-44FB-8DC6-486C2BB05A8B}"/>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 4!PivotTable8</c:name>
    <c:fmtId val="5"/>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Total Deceased State wise </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'INS 4'!$B$3</c:f>
              <c:strCache>
                <c:ptCount val="1"/>
                <c:pt idx="0">
                  <c:v>Total</c:v>
                </c:pt>
              </c:strCache>
            </c:strRef>
          </c:tx>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cat>
            <c:strRef>
              <c:f>'INS 4'!$A$4:$A$24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 4'!$B$4:$B$24</c:f>
              <c:numCache>
                <c:formatCode>General</c:formatCode>
                <c:ptCount val="20"/>
                <c:pt idx="0">
                  <c:v>37713</c:v>
                </c:pt>
                <c:pt idx="1">
                  <c:v>4091301</c:v>
                </c:pt>
                <c:pt idx="2">
                  <c:v>48952</c:v>
                </c:pt>
                <c:pt idx="3">
                  <c:v>1112554</c:v>
                </c:pt>
                <c:pt idx="4">
                  <c:v>1906269</c:v>
                </c:pt>
                <c:pt idx="5">
                  <c:v>214629</c:v>
                </c:pt>
                <c:pt idx="6">
                  <c:v>3176020</c:v>
                </c:pt>
                <c:pt idx="7">
                  <c:v>7000210</c:v>
                </c:pt>
                <c:pt idx="8">
                  <c:v>1356</c:v>
                </c:pt>
                <c:pt idx="9">
                  <c:v>715953</c:v>
                </c:pt>
                <c:pt idx="10">
                  <c:v>3046529</c:v>
                </c:pt>
                <c:pt idx="11">
                  <c:v>789055</c:v>
                </c:pt>
                <c:pt idx="12">
                  <c:v>2307974</c:v>
                </c:pt>
                <c:pt idx="13">
                  <c:v>1169670</c:v>
                </c:pt>
                <c:pt idx="14">
                  <c:v>1201826</c:v>
                </c:pt>
                <c:pt idx="15">
                  <c:v>9172374</c:v>
                </c:pt>
                <c:pt idx="16">
                  <c:v>3838521</c:v>
                </c:pt>
                <c:pt idx="17">
                  <c:v>62805</c:v>
                </c:pt>
                <c:pt idx="18">
                  <c:v>8093</c:v>
                </c:pt>
                <c:pt idx="19">
                  <c:v>279814</c:v>
                </c:pt>
              </c:numCache>
            </c:numRef>
          </c:val>
          <c:extLst>
            <c:ext xmlns:c16="http://schemas.microsoft.com/office/drawing/2014/chart" uri="{C3380CC4-5D6E-409C-BE32-E72D297353CC}">
              <c16:uniqueId val="{00000000-233A-4AAE-B177-433B98098394}"/>
            </c:ext>
          </c:extLst>
        </c:ser>
        <c:dLbls>
          <c:dLblPos val="inEnd"/>
          <c:showLegendKey val="0"/>
          <c:showVal val="0"/>
          <c:showCatName val="0"/>
          <c:showSerName val="0"/>
          <c:showPercent val="0"/>
          <c:showBubbleSize val="0"/>
        </c:dLbls>
        <c:gapWidth val="115"/>
        <c:overlap val="-20"/>
        <c:axId val="1246031695"/>
        <c:axId val="1246034607"/>
      </c:barChart>
      <c:catAx>
        <c:axId val="1246031695"/>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246034607"/>
        <c:crosses val="autoZero"/>
        <c:auto val="1"/>
        <c:lblAlgn val="ctr"/>
        <c:lblOffset val="100"/>
        <c:noMultiLvlLbl val="0"/>
      </c:catAx>
      <c:valAx>
        <c:axId val="1246034607"/>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24603169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 3!PivotTable4</c:name>
    <c:fmtId val="5"/>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200"/>
              <a:t>TOTAL</a:t>
            </a:r>
            <a:r>
              <a:rPr lang="en-IN" sz="1200" baseline="0"/>
              <a:t> CONFIRMED AND RECOVERED </a:t>
            </a:r>
            <a:endParaRPr lang="en-IN" sz="120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'INS 3'!$B$3</c:f>
              <c:strCache>
                <c:ptCount val="1"/>
                <c:pt idx="0">
                  <c:v>Sum of total_recovered</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'INS 3'!$A$4:$A$40</c:f>
              <c:strCache>
                <c:ptCount val="36"/>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pt idx="20">
                  <c:v>ML</c:v>
                </c:pt>
                <c:pt idx="21">
                  <c:v>MN</c:v>
                </c:pt>
                <c:pt idx="22">
                  <c:v>MP</c:v>
                </c:pt>
                <c:pt idx="23">
                  <c:v>MZ</c:v>
                </c:pt>
                <c:pt idx="24">
                  <c:v>NL</c:v>
                </c:pt>
                <c:pt idx="25">
                  <c:v>OR</c:v>
                </c:pt>
                <c:pt idx="26">
                  <c:v>PB</c:v>
                </c:pt>
                <c:pt idx="27">
                  <c:v>PY</c:v>
                </c:pt>
                <c:pt idx="28">
                  <c:v>RJ</c:v>
                </c:pt>
                <c:pt idx="29">
                  <c:v>SK</c:v>
                </c:pt>
                <c:pt idx="30">
                  <c:v>TG</c:v>
                </c:pt>
                <c:pt idx="31">
                  <c:v>TN</c:v>
                </c:pt>
                <c:pt idx="32">
                  <c:v>TR</c:v>
                </c:pt>
                <c:pt idx="33">
                  <c:v>UP</c:v>
                </c:pt>
                <c:pt idx="34">
                  <c:v>UT</c:v>
                </c:pt>
                <c:pt idx="35">
                  <c:v>WB</c:v>
                </c:pt>
              </c:strCache>
            </c:strRef>
          </c:cat>
          <c:val>
            <c:numRef>
              <c:f>'INS 3'!$B$4:$B$40</c:f>
              <c:numCache>
                <c:formatCode>General</c:formatCode>
                <c:ptCount val="36"/>
                <c:pt idx="0">
                  <c:v>7518</c:v>
                </c:pt>
                <c:pt idx="1">
                  <c:v>2047722</c:v>
                </c:pt>
                <c:pt idx="2">
                  <c:v>54774</c:v>
                </c:pt>
                <c:pt idx="3">
                  <c:v>600974</c:v>
                </c:pt>
                <c:pt idx="4">
                  <c:v>716390</c:v>
                </c:pt>
                <c:pt idx="5">
                  <c:v>64495</c:v>
                </c:pt>
                <c:pt idx="6">
                  <c:v>992159</c:v>
                </c:pt>
                <c:pt idx="7">
                  <c:v>1414431</c:v>
                </c:pt>
                <c:pt idx="8">
                  <c:v>10644</c:v>
                </c:pt>
                <c:pt idx="9">
                  <c:v>174392</c:v>
                </c:pt>
                <c:pt idx="10">
                  <c:v>816283</c:v>
                </c:pt>
                <c:pt idx="11">
                  <c:v>218410</c:v>
                </c:pt>
                <c:pt idx="12">
                  <c:v>761068</c:v>
                </c:pt>
                <c:pt idx="13">
                  <c:v>343518</c:v>
                </c:pt>
                <c:pt idx="14">
                  <c:v>326915</c:v>
                </c:pt>
                <c:pt idx="15">
                  <c:v>2941578</c:v>
                </c:pt>
                <c:pt idx="16">
                  <c:v>4857181</c:v>
                </c:pt>
                <c:pt idx="17">
                  <c:v>20687</c:v>
                </c:pt>
                <c:pt idx="18">
                  <c:v>10270</c:v>
                </c:pt>
                <c:pt idx="19">
                  <c:v>6450585</c:v>
                </c:pt>
                <c:pt idx="20">
                  <c:v>81746</c:v>
                </c:pt>
                <c:pt idx="21">
                  <c:v>121102</c:v>
                </c:pt>
                <c:pt idx="22">
                  <c:v>782215</c:v>
                </c:pt>
                <c:pt idx="23">
                  <c:v>114612</c:v>
                </c:pt>
                <c:pt idx="24">
                  <c:v>29904</c:v>
                </c:pt>
                <c:pt idx="25">
                  <c:v>1029147</c:v>
                </c:pt>
                <c:pt idx="26">
                  <c:v>585591</c:v>
                </c:pt>
                <c:pt idx="27">
                  <c:v>125726</c:v>
                </c:pt>
                <c:pt idx="28">
                  <c:v>945443</c:v>
                </c:pt>
                <c:pt idx="29">
                  <c:v>31063</c:v>
                </c:pt>
                <c:pt idx="30">
                  <c:v>663498</c:v>
                </c:pt>
                <c:pt idx="31">
                  <c:v>2655015</c:v>
                </c:pt>
                <c:pt idx="32">
                  <c:v>83466</c:v>
                </c:pt>
                <c:pt idx="33">
                  <c:v>1687151</c:v>
                </c:pt>
                <c:pt idx="34">
                  <c:v>330195</c:v>
                </c:pt>
                <c:pt idx="35">
                  <c:v>1565471</c:v>
                </c:pt>
              </c:numCache>
            </c:numRef>
          </c:val>
          <c:extLst>
            <c:ext xmlns:c16="http://schemas.microsoft.com/office/drawing/2014/chart" uri="{C3380CC4-5D6E-409C-BE32-E72D297353CC}">
              <c16:uniqueId val="{00000000-5922-49C6-88CA-D4A097464CA4}"/>
            </c:ext>
          </c:extLst>
        </c:ser>
        <c:ser>
          <c:idx val="1"/>
          <c:order val="1"/>
          <c:tx>
            <c:strRef>
              <c:f>'INS 3'!$C$3</c:f>
              <c:strCache>
                <c:ptCount val="1"/>
                <c:pt idx="0">
                  <c:v>Sum of total_confirmed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'INS 3'!$A$4:$A$40</c:f>
              <c:strCache>
                <c:ptCount val="36"/>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pt idx="20">
                  <c:v>ML</c:v>
                </c:pt>
                <c:pt idx="21">
                  <c:v>MN</c:v>
                </c:pt>
                <c:pt idx="22">
                  <c:v>MP</c:v>
                </c:pt>
                <c:pt idx="23">
                  <c:v>MZ</c:v>
                </c:pt>
                <c:pt idx="24">
                  <c:v>NL</c:v>
                </c:pt>
                <c:pt idx="25">
                  <c:v>OR</c:v>
                </c:pt>
                <c:pt idx="26">
                  <c:v>PB</c:v>
                </c:pt>
                <c:pt idx="27">
                  <c:v>PY</c:v>
                </c:pt>
                <c:pt idx="28">
                  <c:v>RJ</c:v>
                </c:pt>
                <c:pt idx="29">
                  <c:v>SK</c:v>
                </c:pt>
                <c:pt idx="30">
                  <c:v>TG</c:v>
                </c:pt>
                <c:pt idx="31">
                  <c:v>TN</c:v>
                </c:pt>
                <c:pt idx="32">
                  <c:v>TR</c:v>
                </c:pt>
                <c:pt idx="33">
                  <c:v>UP</c:v>
                </c:pt>
                <c:pt idx="34">
                  <c:v>UT</c:v>
                </c:pt>
                <c:pt idx="35">
                  <c:v>WB</c:v>
                </c:pt>
              </c:strCache>
            </c:strRef>
          </c:cat>
          <c:val>
            <c:numRef>
              <c:f>'INS 3'!$C$4:$C$40</c:f>
              <c:numCache>
                <c:formatCode>General</c:formatCode>
                <c:ptCount val="36"/>
                <c:pt idx="0">
                  <c:v>7651</c:v>
                </c:pt>
                <c:pt idx="1">
                  <c:v>2066450</c:v>
                </c:pt>
                <c:pt idx="2">
                  <c:v>55155</c:v>
                </c:pt>
                <c:pt idx="3">
                  <c:v>610645</c:v>
                </c:pt>
                <c:pt idx="4">
                  <c:v>726098</c:v>
                </c:pt>
                <c:pt idx="5">
                  <c:v>65351</c:v>
                </c:pt>
                <c:pt idx="6">
                  <c:v>1006052</c:v>
                </c:pt>
                <c:pt idx="7">
                  <c:v>1439870</c:v>
                </c:pt>
                <c:pt idx="8">
                  <c:v>10681</c:v>
                </c:pt>
                <c:pt idx="9">
                  <c:v>178108</c:v>
                </c:pt>
                <c:pt idx="10">
                  <c:v>826577</c:v>
                </c:pt>
                <c:pt idx="11">
                  <c:v>224106</c:v>
                </c:pt>
                <c:pt idx="12">
                  <c:v>771252</c:v>
                </c:pt>
                <c:pt idx="13">
                  <c:v>348764</c:v>
                </c:pt>
                <c:pt idx="14">
                  <c:v>332249</c:v>
                </c:pt>
                <c:pt idx="15">
                  <c:v>2988333</c:v>
                </c:pt>
                <c:pt idx="16">
                  <c:v>4968657</c:v>
                </c:pt>
                <c:pt idx="17">
                  <c:v>20962</c:v>
                </c:pt>
                <c:pt idx="18">
                  <c:v>10365</c:v>
                </c:pt>
                <c:pt idx="19">
                  <c:v>6611078</c:v>
                </c:pt>
                <c:pt idx="20">
                  <c:v>83627</c:v>
                </c:pt>
                <c:pt idx="21">
                  <c:v>123731</c:v>
                </c:pt>
                <c:pt idx="22">
                  <c:v>792854</c:v>
                </c:pt>
                <c:pt idx="23">
                  <c:v>121359</c:v>
                </c:pt>
                <c:pt idx="24">
                  <c:v>31842</c:v>
                </c:pt>
                <c:pt idx="25">
                  <c:v>1041457</c:v>
                </c:pt>
                <c:pt idx="26">
                  <c:v>602401</c:v>
                </c:pt>
                <c:pt idx="27">
                  <c:v>128013</c:v>
                </c:pt>
                <c:pt idx="28">
                  <c:v>954429</c:v>
                </c:pt>
                <c:pt idx="29">
                  <c:v>31979</c:v>
                </c:pt>
                <c:pt idx="30">
                  <c:v>671463</c:v>
                </c:pt>
                <c:pt idx="31">
                  <c:v>2702623</c:v>
                </c:pt>
                <c:pt idx="32">
                  <c:v>84468</c:v>
                </c:pt>
                <c:pt idx="33">
                  <c:v>1710158</c:v>
                </c:pt>
                <c:pt idx="34">
                  <c:v>343896</c:v>
                </c:pt>
                <c:pt idx="35">
                  <c:v>1592908</c:v>
                </c:pt>
              </c:numCache>
            </c:numRef>
          </c:val>
          <c:extLst>
            <c:ext xmlns:c16="http://schemas.microsoft.com/office/drawing/2014/chart" uri="{C3380CC4-5D6E-409C-BE32-E72D297353CC}">
              <c16:uniqueId val="{00000001-5922-49C6-88CA-D4A097464CA4}"/>
            </c:ext>
          </c:extLst>
        </c:ser>
        <c:dLbls>
          <c:showLegendKey val="0"/>
          <c:showVal val="0"/>
          <c:showCatName val="0"/>
          <c:showSerName val="0"/>
          <c:showPercent val="0"/>
          <c:showBubbleSize val="0"/>
        </c:dLbls>
        <c:gapWidth val="150"/>
        <c:overlap val="100"/>
        <c:axId val="1246452783"/>
        <c:axId val="1246455279"/>
      </c:barChart>
      <c:catAx>
        <c:axId val="124645278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6455279"/>
        <c:crosses val="autoZero"/>
        <c:auto val="1"/>
        <c:lblAlgn val="ctr"/>
        <c:lblOffset val="100"/>
        <c:noMultiLvlLbl val="0"/>
      </c:catAx>
      <c:valAx>
        <c:axId val="124645527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64527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'C:\Users\SHREE\Downloads\[district_table_new (1).xlsx]state map data'!$D$3:$D$38</cx:f>
        <cx:nf>'C:\Users\SHREE\Downloads\[district_table_new (1).xlsx]state map data'!$D$2</cx:nf>
        <cx:lvl ptCount="36" name="State ">
          <cx:pt idx="0">Andaman and Nicobar Islands</cx:pt>
          <cx:pt idx="1">Andhra Pradesh</cx:pt>
          <cx:pt idx="2">Arunachal Pradesh</cx:pt>
          <cx:pt idx="3">Assam</cx:pt>
          <cx:pt idx="4">Bihar</cx:pt>
          <cx:pt idx="5">Chandigarh</cx:pt>
          <cx:pt idx="6">Chhattisgarh</cx:pt>
          <cx:pt idx="7">Delhi</cx:pt>
          <cx:pt idx="8">Daman and Diu</cx:pt>
          <cx:pt idx="9">Goa</cx:pt>
          <cx:pt idx="10">Gujarat</cx:pt>
          <cx:pt idx="11">Haryana</cx:pt>
          <cx:pt idx="12">Himachal Pradesh</cx:pt>
          <cx:pt idx="13">Jammu and Kashmir</cx:pt>
          <cx:pt idx="14">Jharkhand</cx:pt>
          <cx:pt idx="15">Karnataka</cx:pt>
          <cx:pt idx="16">Kerala</cx:pt>
          <cx:pt idx="17">Ladakh</cx:pt>
          <cx:pt idx="18">Lakshadweep</cx:pt>
          <cx:pt idx="19">Maharashtra</cx:pt>
          <cx:pt idx="20">Meghalaya</cx:pt>
          <cx:pt idx="21">Manipur</cx:pt>
          <cx:pt idx="22">Madhya Pradesh</cx:pt>
          <cx:pt idx="23">Mizoram</cx:pt>
          <cx:pt idx="24">Nagaland</cx:pt>
          <cx:pt idx="25">Odisha</cx:pt>
          <cx:pt idx="26">Punjab</cx:pt>
          <cx:pt idx="27">Puducherry</cx:pt>
          <cx:pt idx="28">Rajasthan</cx:pt>
          <cx:pt idx="29">Sikkim</cx:pt>
          <cx:pt idx="30">Tamil Nadu</cx:pt>
          <cx:pt idx="31">Telangana</cx:pt>
          <cx:pt idx="32">Tripura</cx:pt>
          <cx:pt idx="33">Uttar Pradesh</cx:pt>
          <cx:pt idx="34">Uttarakhand</cx:pt>
          <cx:pt idx="35">West Bengal</cx:pt>
        </cx:lvl>
      </cx:strDim>
      <cx:numDim type="colorVal">
        <cx:f>'C:\Users\SHREE\Downloads\[district_table_new (1).xlsx]state map data'!$E$3:$E$38</cx:f>
        <cx:nf>'C:\Users\SHREE\Downloads\[district_table_new (1).xlsx]state map data'!$E$2</cx:nf>
        <cx:lvl ptCount="36" formatCode="General" name="Total Tested">
          <cx:pt idx="0">0</cx:pt>
          <cx:pt idx="1">9788047</cx:pt>
          <cx:pt idx="2">398545</cx:pt>
          <cx:pt idx="3">326318</cx:pt>
          <cx:pt idx="4">17107895</cx:pt>
          <cx:pt idx="5">792851</cx:pt>
          <cx:pt idx="6">338344</cx:pt>
          <cx:pt idx="7">29427753</cx:pt>
          <cx:pt idx="8">72410</cx:pt>
          <cx:pt idx="9">0</cx:pt>
          <cx:pt idx="10">10900176</cx:pt>
          <cx:pt idx="11">481328</cx:pt>
          <cx:pt idx="12">3948145</cx:pt>
          <cx:pt idx="13">233773</cx:pt>
          <cx:pt idx="14">139552</cx:pt>
          <cx:pt idx="15">9791334</cx:pt>
          <cx:pt idx="16">3875002</cx:pt>
          <cx:pt idx="17">110068</cx:pt>
          <cx:pt idx="18">263541</cx:pt>
          <cx:pt idx="19">8421643</cx:pt>
          <cx:pt idx="20">0</cx:pt>
          <cx:pt idx="21">13542</cx:pt>
          <cx:pt idx="22">3384824</cx:pt>
          <cx:pt idx="23">0</cx:pt>
          <cx:pt idx="24">116359</cx:pt>
          <cx:pt idx="25">2774807</cx:pt>
          <cx:pt idx="26">2938477</cx:pt>
          <cx:pt idx="27">567923</cx:pt>
          <cx:pt idx="28">5852578</cx:pt>
          <cx:pt idx="29">0</cx:pt>
          <cx:pt idx="30">0</cx:pt>
          <cx:pt idx="31">4413963</cx:pt>
          <cx:pt idx="32">607962</cx:pt>
          <cx:pt idx="33">23724581</cx:pt>
          <cx:pt idx="34">2127358</cx:pt>
          <cx:pt idx="35">0</cx:pt>
        </cx:lvl>
      </cx:numDim>
    </cx:data>
  </cx:chartData>
  <cx:chart>
    <cx:title pos="t" align="ctr" overlay="0">
      <cx:tx>
        <cx:txData>
          <cx:v>State Wise Tested Case</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State Wise Tested Case</a:t>
          </a:r>
        </a:p>
      </cx:txPr>
    </cx:title>
    <cx:plotArea>
      <cx:plotAreaRegion>
        <cx:series layoutId="regionMap" uniqueId="{85EF1790-0B96-45D9-A0DA-5CBC6F1F5388}">
          <cx:tx>
            <cx:txData>
              <cx:f>'C:\Users\SHREE\Downloads\[district_table_new (1).xlsx]state map data'!$E$2</cx:f>
              <cx:v>Total Tested</cx:v>
            </cx:txData>
          </cx:tx>
          <cx:dataLabels>
            <cx:visibility seriesName="0" categoryName="0" value="1"/>
          </cx:dataLabels>
          <cx:dataId val="0"/>
          <cx:layoutPr>
            <cx:geography cultureLanguage="en-US" cultureRegion="IN" attribution="Powered by Bing">
              <cx:geoCache provider="{E9337A44-BEBE-4D9F-B70C-5C5E7DAFC167}">
                <cx:binary>1HxZc+NG0u1f6eiH+zSQawWq5o4nYrBwJ7W01G37BcGW5CoAhX3Hr/9SW1ui2WPNtfzdEcMhNwkW
mahTlXnyZBb/cT38/drc7qsPQ2qy+u/Xw48fddMUf//hh/pa36b7+iSNrqu8zn9tTq7z9If811+j
69sfbqp9H2XqB4Iw++Fa76vmdvj4z3/Ap6nbfJNf75soz87b22q8uK1b09T/5trRSx/2N2mU+VHd
VNF1g3/8uI2mvNqnHz/cZk3UjJdjcfvjxxdv+vjhh8OP+t3XfjBgWdPewFhCTyhyOEZUfPxg8kw9
vi7JiaA2IhIxef+gT9+526cw7hWG3Juxv7mpbusabuT+/88GvrAaXv/l44frvM2au8lSMG8/flxm
N9H+44eozr2HC15+Z/Jyd3+PP7yc5n/+4+AFuOuDV54hcThFf3Tpd0D8K7vZp/vswz67+bCLrvOv
sHiWtYGn9dNE/XlwMDmxEUJEIPZ7cDCxBUUP4Min73wA5//RuOOA/dsPOwDxXwDNOwLR03rfNFGt
9pV+msE/jxrBJ8S2BZOcAHjwwC/AE+QEMUwcjsjTdz6g9lprjsP0cvQBLt7lu8Llqmn21T7RsJue
pujPw0LRCaYEATT2w6Z56fAceUIQp9ThB7C80pjjqLwYfADK1fpdgQJ+QFf7D2fV/ua2fsPtgvmJ
w7ntcAoT/ywCASDS5kwS8hiBnKe18M3JvdKe49Ac3s8BOv86e1/oVG22Bwpi3h4gIk6oc7dl8F0w
+p0/k+yEc7gKID7sq8Ng9J9Y9h2ofv8Rh2hd/Fm0XrKJ5wzJOeGSUiGBJN0/Xi5TaZ9g5FDHfgrF
9sEy/b3t3+du//9u/4Aq/cXkqa7flMPaJ5QzQAiLbyvwmSO5o7IQbiWS9OHyAZX91x9Z8x1UHoYd
LsRPf3Yh/q8icXoT1Ro49veX5H+YTqATjilijP7mDJ5BIdgJIwKwQvJhL/Gnr37w6X9sznEsnsYd
gHH6p73C/yoYbgQp5NOE/HnCQ/iJ7UjBMacPk33AQ+EykrYNEfbpOx9A+EMzjmPwOOwAAvd9QfDl
tm4+uLeZ2punSXkDIOgJrHnMkQMU5vlucE6kQ2zJHv2SPNgNrzTmOBwvBh+A8sV9V07Ku0sEordN
0iAbcIiEsCGOkhrHPnEE4tjh98xHSkjAH3zkU672GpOOI/P8dg6A8RbvChj/1ujoaWLeYJ+IE5tR
KpF9HBPnBGPOHPBoD3H8gGn9oTXH4XgcdoCEv/mvRuK4yPI8ir94x38qChIgVIRjcjyKQ2ZGbWoL
bj8y4gO/9ajbfd+a40A8Dnth+H+3COh/kwD9qH3DfQBKBZGE4Tuv8yxeOBRSDcQIdx6FpQOn9Gpz
js//wfDDDeH/V2+IF9aCUH65TyPzYbe/eUNcMD5BGNY8Fk8B+yU84oQhB4GKdKBUvM6W46A8H/vi
HuEW35fYut1nUdG+Jb9lJw5l4IieqeDPdosE1gX0F2objyH8QJd4hT3HIfk28ACP7fvCY56/Yd4H
Ih7gQKgkR1Nwh50gDkzXJuQhdB9EjD+w5TgO94MOMJj/6115qXkbg9DdvGHogIqRJA4W/EmOeumi
MGhZDqLIPggdrzDkOyA83cEhEKt3BcRiX4377A03BJEnWAqI4LDSnzklyCsoQ4QhJh5y8gMO+wo7
juPwbeABDov3lX+vQAF547oPVLhtYKpEPkXtl3UfwU+4zaAyZD96roOd8SqLjmPybOgBKqv3lect
ovQvqi1QfCIhy4By6dFaqeOcEGoTDMnG8e3yHxh2HKPf39oBVIv3VQe6vIUeBPWmrgw7JzD7tmPT
A18mTxAIiAS6EB4eB7r6q0w5jsqzoQdwXM7fVVzZ3iqoye3Ht4ws4LBAt8LUOZqFSOg+cBxbOOix
zH1Ie19j0XFUnt3MASrb/2615IW1kByu9mna3rfurPe1TqM3TEoohXDiSM7Ro0gF0/88/vO7aiG0
IDxdPoj/D5b9n31a/N8Pr7DtOE5HP+TFHMAUvK/mg/W+yvbNPnnDfYQhfcSgpjB2PPRAXReAhOLJ
8arhqyw6js+zoQeorN9X+rK+rcC5vV32gtEJg2YPULiOZ5E2CCyCAFt71IfJ01c/iPJ/bM538Hi8
jUMw3pdT2+6BO4M7a6q3RESeMGhjg/LVY8EWpvy5O7trfhCSIXwAxSuNOY7Hi8EHoGzfF3Pe7G+g
j+1pmf75EgmEF3knQBL52BR1EF6gVwXKIwzyy6OU7I/NOY7I07gDMDbvy11t9gk0O9z0t7fF2yEC
ojBxoIYrxcu88k7yYkQCETvQul5pxfeAeHYLh2i8L4V+u7/R41/QTwj5PqcCKrf8MWfEL12WOCFC
SJvSR4J2kLW83qzjCB2OPwBp+77Syd0eOiGg1P12+4XYJ8jGAvL9owQZugmZDehB9f3hcVBLeY1B
x4H5beQBJLv3Fec/RUkSveUJEIgZDgJNmByVjAVUtRxolYA2oQdADjKWPzbnOBxP4w7A+PS+8pKz
Nov3X99ud0BbimAEM37XlPWcaPETYL2CMFCP7x8HQeWP7TiOwtO4AxTO3D+rsny3nfbuDuFUkXSc
4wyGnAB9gdo3PfDLT5Y+7yp4YfXDwavfnTd6GvfivT9+fHr5oNvgbJ/AYat99vtTR2ewMOFk1UFD
4O9e+GsbZ8/amxYOpFXV+HZLDgiMkATbBA5H3D8O4qU8ATWJOFCz+Hb5eSfU60z63ur77XYO8fn5
z67AA6T+WmAuq7va9hsmXsBiHAZFPCipvnAEIO85jDggiD+ideAIXmHIcSy+DTwA4vLiXQFxsY/3
dQMNg2+3QYCxcMGguA3tBA+PF4hAVw5UWzEB0vKwQQ4QeZVFxzF5NvQAlYv3VV69Pwb1F5xMsR+q
R/ixD+3wpB00o9tQtYAKxQNuByHl1VYdR+dg+AFCV//LRP/A3T070Aqe7yEa+6CgBvfnhl999TtD
/915gYfgsLz58SOG3nKopn47j3z3/S+6aF8Kds+G3MIe/vEjVP+goQSkcoQp9Fzxuw/roUEbrrAT
IagQkElwQhkc2vv4IcurRsOXkhMHwV6UzIENa0sOoNd5e3cJMj9wqZB2wOlLfNd5bX87rH2Wm1Hl
2bepenz+IWvTszzKmho+GGOgvsXDG+9sdRj4Axva64E5I+hDondNFcX1/gKOhN+9/2+yja0+SXAS
0LAJdKf1hn5JaR9u0yRSXojb2I/K0NrmNrZdMjG8SLBx3N4xadA1l5Om4yrSlxHPc49FVu2LwY7d
qhmJW2W144WRKfww6uJFadMvSuOZkPmwEmCw29cpXtHUzKkuo0CFLHTlNJQeibIVQfXa6udxIVCg
EsZcNJTKt6Czdm6NXT4b0+Y8rUZ22rUoEET4kpVTEDM5r4WqZlCvFbM+S2ZCse6sKRaTRtG6dBrt
Rij0+nKy1kVsAqySfBOVSnms39pTxBbV1Bg/FGV0ZYugI0V7OarxetAOOqUzy0lOW2eqv1RcI6+m
8pTkWC1KzZPLuCi8VEdmM5X96GZJIRYZ0qE/qGZaQIy84ErxGVUNmxeZSj2ZFvqitqiZZ6o8n3RN
VhxNlZc2SXE+0epzPuR6p6eBrLLOWkyEpLu8SjrPoNxP9GDOZBT2bkqTYtGFZRqYrs8WHS64J60G
JoxkdJakCK2IXc26tOsuLIZWw/iFhaz6oqvszEa29vqCZMs8L2kQRlU5q3nV+KEq85kS4cxKEF+X
grU7GhHH0wMfAoeWy77Qyc+9SGZGGbLuWKFnncypK/OYrkhUbgaR659SkqRu1w101xlCr1ohXEkb
9dMw8mqtcNh5E848iephHaI+yCSyNmWcz/OJsCvSt45n58Rn3ZCdlpJk3hhZa451uO7CwZOh7tcx
Y9wvJPKQkWiHNawzIit7FTam9U0rPiNnwqeJN7GtUCi5aLNum6I4C5hj+Kyx+2JOuuhnKfQ8THh6
oWh4ZdV6mE1ddzogFiQXbOizn/U0cT8B3TKIo2ZmCou6YlSDm3Fny6vSXjTIfBqy0nhDjCMXOWz0
KhMtc5qP87ZtczfTX5POCT2TxdJXQ2KtRoTnbTnxlelKvqJcbEU8VYuujKZNSdi4MQlsDatN1pMF
d5jURRxs6yYbLruury9qYrk0rqPNQCj1aC2CPKfqC+uMcseiDmgxVAoMrOa9yZOdVZqfuWrLVTrA
rgjpeJbHTe8mEerdugT0sRm7LzTinlNOYtOqsd9lbBqXugg/iSIsT5FTKL/Jte2yRN7UlOS/jB31
uRkMdXnbOLOxUlEQZ6GbMkNuHVx8QSwT7jQgayUJrFOTGXvWNLHYDpbGbsjts8jRyY7WiH7CprYD
PnqJU/Yetgdn3VktnvVCFa6qWONmFi+WcpJ4nTOUuZVp8gBnBG2nKslWmXHmKovg8zubLWVB6Iak
2TBr61+ElQynQz4ab8pHa5aOTSNdx0F6rVkW9EnlmxpdliLO5vWg2bpr4s6vumzwNK5Gz4q7KgA/
na9yO9k2nHZbBzfgg2ATunFeuvYwyKts6uqZMWI3Tn13LkowOC37dKmHbFY7ii6JNtYcFeM4Y/F4
EbaR1wNHXqpGSI82MGudjIZVkyTtUuX6HNkqXojEpw1xtmEoTofSapY16twO2OPOCiN2mrB4z+KB
nFqtLH2TZZXrjLClCmKnbommJFCjGHwVDqNviAp9ip16VlfdNsKDXCRh/XWKK+l3kht34pm1rnC5
SWsnviI66j71UeImBftpwFxtLZQ2p00YLWpTWV5CnHHGOafnrdWolZWRDa0lWtlGFXNh+k+aqeFM
xgMEi6aUnjYce1OY5echtGm4JtlomziRy+58u4KQMsZZOXesoShcbarJzZk4xX2tZnQYCthRWbpO
dUH92GldI0c8Q6nJZw1u+yDh8U9Z3l46qNJernXpQoOhW2cOuwwTK3dJrEdvDMNx15ck2FCRW9tG
dze4HaazukouRNQblzb9rOhCsrGGyR0yq/OZqeUs6e4+oWP9HN6JZj3Md2Bno3FNNEXzGFy/p5L+
J7vI6c+8HzdhrJJLnLR4U5ip8Uyui8umthY9VpY/4sjMHMtGvjPlia+ZlS1ZQpcqIc2yLMJZNCW9
22f2EtEuPA2j1JscZK4iCcHo126Af8YxxGQph+Q0TexNxmnrj2kJjrPVhVtaXb6CM6Z6lsf2wgyq
W4clc52Yth6vi0XqBBZp2DaHHYbsxI36jlzmiePxJrQCWVqTO+Fo3DWR7ANrUMSdZBXOh6iugqZd
KxWCJwknN0Y924ZiXOARVnyHYJcM2KY+HlPuw4kb8HNdu+haWmwd7TqlxIu+xAsL4tGmSHTq9phA
sNIwEX1J+xUtIZ72wouVwTf4pzKvYk8g1XxScXEOKsywLKrRdqsiTk6zHAVJU28bmJntkIy/ZCn+
GiGn99smq2epFadendrJpsPtLJXj3hFNswx7mB485P2nsR39Ii66jR13zaxwwmtr4F+1XTf+hAZr
A1z8vFExPRMD0AVe9yZIW9jIJhkt4Kam9JnzGSKb2CALXErc1UVgWUoFiW6wq5PxczyJZmPi0vYl
rZ1gFJ29ImrBQsd4qEyLFciYtpvHZemODC1i3NReB4t3N5phBe4UXo+L+JZORK1ikTmLWFjGo3ld
Fx4E5jqc5DIRNFtFd3/u/9Uiu/HiMXQtEZl5mdfRRU4m49kl65ej5qPbqCI+dRhb4qEfFlkztrO6
69yxy0RAxDTMiEqyQGbC9hzLqVctTprV2GgxI2mn3L4Ns8UwRX3QDVPvmlLUMxFH1VzaUeunVVp5
ZRYqiN1xteQdxb4VNpukLtsNi5PGctsuU54tpyWEe7MLx8p4alRyoYcKBUOTWK6GnzlZW3A7570z
nSeWKt0+zIp5F03VjjZdMx9k1c2cKpkTJZwgzVm7aGukd6Tp3AQZv7fScRFxkrtTVEzrTFrnocn5
sk7bWVnFtYfZtFK9RZZKTOXMEiLyDc5iv2/YcF50meWVKCuX5dA1iyEPp1lZt/EaVXYUdEU3bawx
v5pim65szX61xrafTbkTzmQTAYPux9Rt+0rdyE4tYjOexVb+i3TSdjHWI11DdydxTUe0y8Kp8kOt
yp3llAtBm3qdZamfljn2ENbcw0mONlNmnaXdoNyklLXfdo46VRm+ylBVuR2sjcC27GE7QQhzc9FH
njS8XwNFidwKKOfGgqODc2bkWUiJuUJwtNMVRdfPE1F/Jk5VzSdq1pjEQJYZir10iovK1Th1fJRm
zMVTyGECWxWI1EKekMngJTTKLydn7Daytn+1Sly6oR7TdZbb/NPUtQFMqFeCI9jVU97uwiE9Q4gn
PpFhOwMqJ89pV6Qudhq6NudpJMll3afyMi/tdUIysxMFkLyapFdpY0O4v5A5/LiVLtpTjcQ8LEzh
8ZjOw8bO16kssksN4cpNVN2sq16mlyiroxnC5RDIxmkWeEpG8M0EnVpZNVOs5JnHI1r4BOLNTFUm
vJhoUZ3XEPy6cggv7l8yCUoCWJh2cP9UwUp1nay3Z3gkwOxiafuQrsN2nJTwkxEttaxy16Q18TSX
lT/l3KO0NF+zJjlzyrrw4ddc7GUxoTFoRWatVN0PZ4pR8ACj1FcWBwbRhFq7JOnys2lclfFkBVok
9RJ3KlzgUoAFRC/sKSUexGZgW0OM3KTiwpNTi68cPtku1iPgXVWlmzH752pqP1FDfq7TcJzffwVk
JJu+1KlvWcM66gVZTb0Db9borDGs3xT1UAV9WgRViXya80WRzG1WfmkMva6YYq5o0ZdSZjOVlm6U
f85jcHZqRfufMSo/JcV4JmjoUaE/dbryC2a5IQkDjRV2ZVavzAQfn9sQWuOKXluV5aquneO8mVek
dXUovXTQy5iXQAlGE3slDt0+T8+7odawdvLGjbusugDaUV6UdcY9nQJd++01CxLS2praU8MjOROV
/lWR8nZg8ReZomUvzFVfjkOANfCyRieXfAQvEDdW4yoqLpUT+bzVete1KXeNSVcQIcorpmV4gcoS
Zh2XV/CLX9wTdg7uXvgleHNfVmJyR00Lb7gdWwVUAEM41kM5nlIZpRcmcbJNrdKr/v6i6FOfRwl1
WVRkc6zJ6DHUIrfp2+5zmblERFs2dnobV7D3J5GHLhMlnTmdk3iDKkRQ3dFyrNNNVhRkbcbGnJlq
iLysstScjMycIatsg0lHwiNlTHZlahvg94U9T5sW76CkgXcDtspFJoDyqNbUHtyxP2V1PIuTTKQQ
hVNXTU291KyvXdlQfNlOtfaiotCr+6d92uPAirgBvwdXIUWvlkK1tXf/tGlRvLPr8nMZ8vDTyBZc
VOSU4eiXIYU9airl14IWuxFI2KSq6tP9n0IAElWH+tX9U/B/6cpWanTxiBsPW2M8bwcSn9lODlGs
uAgHFZ9hLqdVEnVXUTGwM2sADaJqcB3YdjpnIqx3eYi+ZgIX69SZflYkPI+7uF+FbIpOG1NEp5D8
rCs9aL+BxeKXWK+sNLa3EOR/4k3MFtCl+hlLVcx4g1cR7A1Ix6WHnVj4XQY8dATt7qwfu0B8YXmo
zirurIxVshW7I+2jk5Z+WDiW59Tw5hiS7FkJ3mornLha6xCyNshVNg9/jGpdpw95QNqh3EiNs0XW
D6fgGg3wQZXO2N3rPBPNwgh7JyAt2t7/0XryytCONtZUylVJ8gVEzgm5Q1v+MiUTW44U12cUVA/w
1/GORyqHIFcUkLJmfNNF8Kt9VMeX939KGXkIaeZ1GCbcjtPq0ipH5PISk9X908g2ZlZMrA96Y6Uu
5320gbylX5Vl5rhl1bHLho/mNNH01E4Jvbz/U3hZFzuQJNpmVaRTchkZlboMvLzHUQ7coIybOagR
GOKjmk5HY8JVrNPTgff5KhTdFwn3dDFkehv1EIdUTxWoDEni10kTEKfwp7SnkNi7QD/HnWpUGKj0
PHP6fK077JzhqJ3cLs6mr4NtTtPJ6M+kBSHGucvIFHhbLMfmk6kT4wpu7OshgtU35NVPXMcrBQnf
nY5lNqAqJVsrN9KHxDQDYYjM25BuOzQMtx1v11NKa9eqpYLVNTVAgNpsl8RJuEIibmd5PjmXkARo
17RhdEsqSA44mzZDXdQ+n8bEMzUGSUihfC5TYIKOXbFZV4O/n+zyNBqzneTCuCCkmU2TceMR0rhd
VS0rIpQ/jHeZaJHnfqrxvreiGZ0Kd6CD/tLkFgXXwcc1hjC/M44u/K7o1ZwOpZjrmEEcg3wiMlHr
Sa4Tz8rTbmfpXvp/IzF2kgTVZTCUGPQbpq5VPC0sVSduUevW/Rsv5Ijaoi2DMqPXWjobU7bDjKMx
cy2rcby47DI3ZA1sTgo1s99KlC8kzeu8GKtI6cefoPz29J+XeQr/3Zc1f3vxTi/+7dn26acv/+27
5rf5XRdmffimO13622f9VoS704K/FU+PCtPfkZ4ffknzOxdfp0uDqAzV9e/L0i9+AOVO6X0Y8CBK
Qz8ERaBFg7ZtcyjCUSiXPojSAn5KE35LE2RlONFCQRcGufhRlCbQYwFdlNAjBumjDdIzdLU8itKE
3f1aIBw+glMUnEJHsvxPRGk4C34nOj8XpeF7BAWxmvH7ps27n7N7LkqXnW3qTKZ0PtTnYur7mUhH
4ceKTZChSfBGebsBDW6JLWF54Poge8qsIB8z0Lt654yEPFmhyHY7e7S8KqIZxLe+9hIsSpeRNN/Z
SR96neixZ9UgYOeVXS1LDi66H4d1WhbDGnKeQBuFt5B7LzraOIuihHykK/Qip5AWEkzM2hg2swrU
LvN+PMXgrPyBjNNubCDbtePbAuX8qkjJDRlSSL/EdIHs6dYIbK+LPnfWYxEFKYqGpWnlIpMa/gzj
14SraGENlVuDl4ME3UZuPgyg3MjkVIbFwkaxazcJ2oHuErnRlPIzqu5yivKLJC3fFqnjTiie5QLo
jhRzmJVxjiZSBSIEQl+BCBCS1BMV3bRszL6UoTrvJiAVLToTLM9nUVjhQPXpacsS44WVNc4SG5Qu
1VKx6FC8leMYzZ0+IgukuF8ZOc9QjYOpBkG3rftyLR2zMUO0EWPU+WWJoqXdkiQIiwgUNd3E8ynO
Om/QZRmQPuOuzSa1SEorcQ0WapVrHoM7A+XQOFRvCqdoPE7G3AVypdYkQrd9Y4PIJIYapEigtUMG
bhFKKVXQORGbW5aTekWh+Dyto9KXwBSKtgVFr8ggwNjZPGk03fBQzvI0RGcMhNgzzsg1JCROYDds
UaYG9JphwvOc4Pk4tk1QhiN1c+D1qwKlnVux3t42tBy9bAQhz1TjGBRJ8VMSRe2MjtanAbL7OdQG
Ql+amrijTPCMUhYvIIiB9ji1mVsPI4gpubkheTmuuALmz3n968jjEVTwOHfDeqYL0OM4SAxu5+Td
ph9ST8dyWkSIjHOThpDTCTKDXD5dhJD/2rqmfmqSxEutSXpRluhlk0+5azvsq50MYIOSoTtMeb8e
os4DmmXPirAdfF2xyRsnUNPtUJOlFMpxCROp39qg2ttVeGpXKSSmgsM+yqdh04N+K6pBrULklGud
Guwi2bOgpLJwR0XblSaQ8RBHbWRnklnaW7ar4NyPN1kZ9pIszXzMQYQo40iB3FHjpT0B852GaWeS
Siw4ZO5ubiAlDcNtpiiDvQ1ZT5aaaaMzcQrBBnT+VrspytkmR/yrGkHc7LQDMh5wlS02IBg2tVtP
ynaTMBwWfQYFhjbHft3wyMWZXd2MYeZGsI6aQY+/Fm2yaCdT79lYK1dWqF07Kip30WDfZPGg5joc
04uB9V8y8TWKexeUPLklqYi3Ia64y0XbLCCKSj9lWLlpHFnzbrQ/TwZbMxv4oyeSdK/qiu/yJq1B
LIjXgkbbPGoiL2ocvixofmHbq6Fijo/zsd7wwgmqrt4MipNNUUWOL1R0Powx+D1YuwPzoY7ULSBr
8JPKSedV1YGIWvYBsuIJ3GK9iblp3WKE9DFalY0uZqmpMITiwvLikHegTVfbgZYEiglOu8rqy6Lk
6gJFCsGGScLAnlSQOrFcNCkqgmkEN8lTSuZxGXtFnUbztr6r10mocUhhhZ80r3NIcOxonhlWLcov
hRmgllHnl6ir2Lzj5Xlm8vCsZbgAUShOllSk2yhHeFUOqofaznTKB2Z7dWn4QufDHvSx9rKjUDoZ
ViHJ22WfFZ3fY3bZ4gh00QmyX80L0BmylLoOzsFr1fKaj3xcmtykgAFMgU6Kbp2Cyi3yc2KJOZfp
5zqHwl3Db7K0G/1ocKoVNWEyk4n8KWm5mqWp+dpJ2wl4iEpfg+cPclwDlvFYLzQDRRLpavIhyzS1
qwTxabIBEby7tAisnQLXmU9RDjycIijnRdiFkzr9Gs4ipLO4wnKdOfg6hjogLJoyXYsO+V3b8WU2
2pNbt+E+VKo4k6XyVIOV36LmqlX2uJA1Hl2VJXxelVkRdEJ7UKRSfoWr61Gnl3F1qqYQu2wqhUtk
MzeSg4zQ/mLhpF+Mknug+jmbqNq1etSryJLKxUUC0Qb4YxBl9ZanKFk0UbwtRQma41RMi9pZR1bs
NaJ0QIxCbMEGPXg4j4gnYgeBt0A1VFFV5TkQrQPb2MRTpS13939aUv8Pe2eyJSmudeknohaN6Ka0
1rp5301Y6RGZQhIIkEACnr62Rd1addf9/xrUvAbpmZER4W4G6Gifvb8jY7VJ9j1L3Tk5xHTqKr36
Jp82CEPSbXxC++PetqVtjnGzOYXX8z7r+x7br1UZtjn3pIZQ1aO/D7hXpskX6W3Fvs4qH5YuC0fq
Hvwm+Zh0IM4N8sl+UE0pk5pYK+qOuOhrp6HeodJr+iEWJ7oinji1DkVz7VAohTHy8mhe7qYRF3mq
hagUAinV97SMQv0VOquTo/zvZeiGpmhxWSrFV/QSic2kgbs7JpbnscUldR+3ezKL4z+G3Cp4SM4K
j1I63nmMwyQzLnwGmTgHb5DsdTXXlpXag0G1bMTJUeO2LFl5+tAMv3syb0eZJqTQXRJ87pF5bzjL
aL80Z2dM0dcI99p3i3ttukfr8egohKQ3tsxPsvX2658v1K5PygQNXBTTnuBHHoc1RGMqiMiZmx52
GL83myPdbA5cjYzlCOVpNvuDyGNjxsdgTeBsDOooHP3V2elLamfJsOLs9c+XHgkD1xE7+F2aWe6V
rktpFuzmQageyTFn5zZxP/1+hpmVjM/W758VEcAEtHs31PbMFeLFZVWyOWe321t0zlGNPjqqwkV1
1eQhJRkRWSjkcK23rTkL2ef2kaan0XtHmKdyQezL6Ooxw/kRHcy1uSYb41nQj99J45c9fdmx0+H4
/L5ASNMewsgdUAOD93VbbcnwCq2rvhfTZSt2A3hyEcuCGDFr7Npj5IIxmJxydrpD1651G0UDHtTg
LdjUWxpIdu9wIDlFDP9rrdyRvurR24tloB+Tq8tVRbicgVcpGb6MS/CGBg3kxdN2jbfww1cTg/uP
JssL1x9s4xHoCNK/ECeZK2QR4bmd9Kfot6bo7RI8hit6MVRBXQkbIKlxiXNylojgrUfdm1pGU7fT
vuRz31X+FkxnO6bsYRColIG9vyMR/TQAKhTO0i/UFjzLdvxma88KB86916QzUAyQBN02FaMrH2CL
VP4sMyH4qdVeAguHFnRuRDbPsnsCfH2ekJxtMf9ZJfun3YcWcXToZIb22GwWWG0Nyx13cx4FH3KZ
Enm1Af8LJlu2y/ichv37HpOrr6PaBIAMGBbOs4iHrI+0yLXX04NsujTHvrpX8cAMnop+Logwxz0Z
o2LotyVHOX0IHP9xGDhuO1/Pjot3zqGlVzayDLcuOLmuRd8dy+3kePQajTvyifuXYIAiwxEMb776
m65+d0QpOSe62y6jyWc8b0+tP25PYxDthWyUX3YRs9nMqXo27nT3hEJAr+qNPi+LP156646Pf75M
affdcfPoiEA8qKgVEC1qq0lovCfWTkM+Wj1XaeSEx83/Uu3u/2qRROewtpubbwsHVTw3/sCu2HWH
M49Ezn0fihB+IL8IL0BUuiZdzXQcZNMqh0MwUvGkgp4BcTFvWKvrzR39pkbyx3NvDlVGY7tdrec4
CA1wO7Sb7I/cBvGhi5A9/fmljKT7KN1urAzcuhMKSq9i5+SqoIDbtBcU9SFfBX0DQtVfzEhNkY4Q
Wyz9Zr3UeW9Rl5Edo6opkk9Tt1eB6jLX2WVmW3Fd+/nLNcQtmSvBvPBXKzu38FS852hYC85HWm3R
ulR73Kprv7cAAfBARv4+1oEfPvM5/FY2FFjeKdyl7nPYNUWlvcKIeujoduzbriu6Pl0O0YAY1Y3X
9SQUeR76lBcNOrEsst5cuh2dUNzXTAdOPq5mgBTGz290iF5GvwsKKklvm3famCrmSPCciRg25tYP
Z28br3A+bty2yNCYMmcLV51ikbfL8hiiMuQpaa4Qck2udoksv7c3aJafZZHTGR1XkOl2AF8QgLtJ
m0cFw7tIzEZLLZCWp9N2SHjzZSnUyRoAJNE9JFMLRbO1A/qDFuFQ42yibCE5mS/mLHTC30Gql2sn
NC1iL6rhJD760NIQhOs/JJAfUnefLjzsXtvtffOmnIf2Eir5bSZnRZ/FYRqxKFc0QNHabqupuNVD
FbTuAspGB4iYtjyK5NWwVNeq/+2HR9zsK8ReWKRi/zCq+Y3k/Nahwa7ivXsebXBpIVuR629vq1VB
KV2CeulJnYl0v8Hy27JdkV9wmfC8TOZzimk+OegBNpbUeF9DYdrQKcie/GJha7CJNROiGGkPvYv9
VQTmgoc7yDb23ivSVNgrQkH7k6HrP8Cew2oK6G3o/DRDFHlho8uyxe9aRCi9X3fxXO1trJ/0OKLs
OfPPfI+fabw/E/TcnprNQTlu5jVEX9BfeQpaZY/9MJ/NUBtJLB4Jfyyo83dIIsiFnfTZCj84jzll
11l1IATccS62Pd2KeA2HQ4P4Hc9n5iMQr7EtX6wfmpzb5hMmC3Z0eL5+Gn8gy8MCjemZh6wkW/sT
NPTIAXgg46RnhDlhLmfsPKESJ1jHlymOh3e0mhaxUGgyd2nDQ+ObqCIGviVtu0MUzK9+wJOzT+Er
pLiC+L76S3IZZHSN1/uyfWXU8w5xw5fLnO5lMFiV22gZynBVcFNWpMJ+fMOyuQzWebLu0qCRSbAT
SGcrJMbWsj7G/uFS4h65wq7pMHJh8jLRPSgiOvX5Fh08kqJuIfCqpqh1asRhn+lctV6qTnOSfPFN
AgogICYGnRDs5ducN5SsJdgXMEvtmWkzPzLgMXwJWTEFUB9pMKZYPdOEazzMlQyatugjN0SuLBSc
4U2XLTWktAt/pe4DW1oX7I9jMwMfJVFzCLPFO41sA2u1+BZWp/5iYDhq6js2t/TA8DIVfTBiyhIi
1LMbTrza5X6bVuzXZlpmdBcIDaDyzi5YlbPp+ofED/L7v1tu2RfBlguskFJKSs6RO09RP5T0LTbz
KQWzgE37ZQyRh6GIbSfkB+xVNBJdowefq3V4zSQyfTs5W6l51iwJffZ+hrAILRkPyvi0liYQFeiF
ITf9+k83eX8HBgWyhaWRk4UnJ0t/TaJdjjxx/2pd90FHMCrCWbq5nAb3ME8cmCe6wY7QpfLWPc46
TYqYseBReskDQUfeE6Pwp+cOns0qslD6U9UsXZsr2/VZPIbJIfK9TCVRgcUs63lZ/9FhaN6mdYqr
gIljiKisGMcVmeLAH9sFt2to4aNQgkLcajacHdJNOetSivQ/+msmCmFJw/MBz3udmuaCckALSP7M
2PVLuaIt6Rg+LOvqZiQyheMarJG1y3GX28xbWNk2CWyYBKGintLSDMmHarfnNUYszpiph+7SKz9A
gwYzAM1DUyy0h+DHvSCJDYqhhRYB6Ft6g8FOJFTFwvlNKo6KwemXAYxYcHKkSDk0CAzY6P2L7vS9
3eF1iuZOB7ruEG+NbmvKOWEpgrYWD8vOkUewOBsHx0NORNElIZWsWhpDAvDtEaCq2wbYIqP7Rr+R
DaGTW9u1+bYoJSXl8jawODl7s/IzNBoC+kmW2uimgmx8j3HUIxz+6GWwkL3KpT7ak0djgukwpLDD
wCBnMg0f93Bur/MSY1+l5rX7IO170zWwCNETiwnp74Dx+mOq98oTKFyGqle6ujsy3n0svLn9jjtZ
JWQNirXhLa4v+U10890O4QdfnTUb6MazdEyTY5cUoWfOPMClVS43ecQAWIX8Ze4Fx6oc53If3tHM
/e1RXCVBoDNUYw5groDY9Pa3mtB7OtND1Jgg84ZlrUev7zKGDYKCkjiIlNTDtOtT6nTHqU8YTIDl
RtGBZAEy+UynDjnLtTtbrfBsUDuhjeFhFYV9UntRKrM1thzCM+RA10gHyWguKKP9sV+dEk6mhp3W
NYUETn2SvnMOxJQgWE5c7EvdAWEYf55npLDgHPrDCo8OutqHO4ZFvojjlA1hDM3VB13piwDP7Y/1
gV3FCavmpDsMaCdCRHQDi46rs+jTvM0QOeb+OigQY+azfIqcqlkjlLZuvqRj8MAa7cAe3bbM2b9w
UthXk/Q69xcfLtRKH5ImKZEfPzmD3xzicPkdLzPkVWuO7R1kjp1vV8Xm4ECTgr+Ay+aaaziQoerI
1Q5CnEhUSl/ourfr2+qQt6brn2WPXZrGKy3SZRb5hr6rp3XPYfHB6CQgwJIrTYAYWeUD7ur2IN/H
9WFhciulOvdNN52DtHvcDb8BMKDlFsg3NqOmWQ7iYXc0tqNgTstk7EEKaLC60wqJOaetKeLg7tku
eO3pR0wGXgqJOmj2/gLE8UuubjGr9MuwFi3CMhR8NgjEd++i0DgC6YprfxZr1rgFGWcABdMMsmJq
VBH1wYvvN84zQ7k9r4H9pCm6OYKKa2CfzmH6RpmG0PZW1GU4B9Sz302A8jSSfFXJZ+SaPZO+/xIq
9aQc/wnwxU0uzQBJsNyv/UX1waMzhfqQNvzgYhWkC83jyH1b0Xxny9ZccB9BlFBdDGAMhAB2IqKX
aIDl0Qn7bFLsrsyQLKLzM9LKuxKCF8dsjH3EHYstHuFkphyms1Oi01SlxMZW7mNvPzb8Zm5sqM/Y
Ctvr3qNZJ8PzqHv70ONDvMq+NSfMHkQApFFPBJD+a2S6iwQlVRrrimwZSHiZHeGAuo/3LIiaAt6C
fwjb5bFp9kdiYl1wrR/G/ZqEOZWLzJ1uax7QT125y5dTIhuYMB2IQdY3OQ1+IR0fL/CV6p5M/LgE
3cmTaqqTdGuzcURE0PJLm04HogedW8TrpU3eO8a7QjXNLdHRfBkEsBHaE/hR2IVHQispwAL125gv
MUwG6sMBXFS/ZrC8bdn27gP1wsIu8tHb1ZB7ECKad28LFwOCcVizW4TQuodnmsbTK3Ihk0UiBRpi
fFPsyF2bgB3jVrqZ7rHqOu7HBevsZx+clBXHWaZwBTeWbZ2N8KFrQyZ6gwUJO+nkelkUeWkmYlD6
xp9vUtEdTtc0FlPS0XyE9QMP0o2X67gQ/NwO3hTeLrRmrOcarkWG6O6QLPZrSPftbKGlU3eUT8mM
5adtOU1squxqch2SsWKOhLpuliJ2yJOzC1CSCCRW3UQZkg2TNQxhke2gPxNOllKDes8cPmA9iOig
NIHE6uey98CVrfjR0gMwtoHU3lH6s1TQUt6ZCDduW/j5fqm0SAvEDaISnnnlvv4N1mi8JIpXvbMd
E9BdpYaKKQNlK0jzIVt6oIDd9itGbdzQNmyLc1xbjYgt6nK4lqiQRlQrA+DjDhy9j4EBzZwjw144
8lZf+uWjccVP5wW8EiAecn8caO0k+z8ekQwLk9hCTC6teBLEmUPVcN3W/nkch/BdO81U8sUtYJkM
D74OPFRerkoWummN8A0yBm7YC5djARC0GmFwHp1x5eA1oxEBuHdTEvV5No0ulIgKfDhh+gjdel3n
7asL5tr1vA8jVARSvT+1GxN5EnK/AIEOZSNvm09/OQPushMFBxnzD2jJzODRyUQ7tAfL05L1ENfY
7OCoTXkXpd59EGGE3YTowrYZ19MrWOy7mx+LA3OcTzxWaXJzZWRR4JAB2oO6eu+ib+CXQ5mkCjzT
2NgyXIYHmOd4GsVQal+CyEbs0EYvy9LDN17Zza4Scw7JAgdYWgiP8GnR0TdOBy0WbqsVfS9aZnkc
EUVk3oTH1HXY2VtaIK9j5rQgRzYd/21d/4T4ymYJNpgMlnTKkp9k4iq7PzDGIT9hv/81rc6Tn8zf
NoBDsMB4yqxRtrD2sgOJevDS586dgktHsBEvXvxNQLAxb1y/YN8UgHgoln1MXkX72PeYBwDWpU6J
L6eDCFRbjEg1n6OxeWKYJsmQnYQPSuzha4vgLhH7WwA1dBjp/TKu0pRhOu1ngjYC5LczZcE2O89O
KyvRoaRCyh2RxCTHWA91JwN73WS7Xv/8FxzS9bqo+duZBcW8w//+Teobv0itToBbzfGDe2+MOmgH
Q/a/I8jeE2dDXzdLAP26zvRJYRarEr6dHnq7B7WMP8NwNucZXVy17jAaPc05xnbQHOnEXZ7pqs1z
09CDz3kJxurVsni+yr00PPQrv4U4zVop3EOikIb5s/ngg3eiKkErGHT8lnbWLZ14T/Ld+j7MJ6zO
dQMVPCTcr1N7h8UMHM+gXV14n1Ae2rQH0uu+joltb4l/CKTj31bN6YWJ+ToPk3/rY+DedlOXgIY/
827TanGXKra2jJvQr81uqyYN2sJHoCz3SOUz0tclBpRmPVOmHdYC3PISRs11GOSDHDiA7BlevwpQ
IM1Y3Tmpo0l5k/m2jx5bur9x2wUPg5PyJ01RQZH2YIDIf4l65Fi4CTAxkBfhVsw/yASPjoxaVNhv
3pG+DlcAQEvYO7kHK1b3LfB3ZOul2CDiRLe8aC0+HaQ0yS46XBm40ZxvvyYN5R6O/ds2laHTtJlh
m4dEJnGP7I7lNXNz5KN7Ag6cD2PglhPQH56qtg4HQF9AGo/esoyZXKit4R0wd4gfWotNhL/vKwHw
EAxLZVzz5Bi00O1oYtREmQN7DQMN18o4AC7X13EMgtqjhOYL9x6SdHnjmI6oA0vMAZEq4IixHZGy
yP1RLVsJg+SBRDYEYgfYi7vLZ2vF8ySMrpGyXRuV8sNC2IBpIgtR3ZlT89dmm6bqG4AW27zLYqLM
L4Y0eI3BGp1HcwTo9EKtt5YotzSLFm9Ad40RN2qXimzJ69ybFxECd6fxuCAyQZ5JFyxKMMa5Y0ek
Bj6oLtKBcNolQaKwOMOF7iG4y5ggmGAX6NTmtsaxyQP4R1VPEQI7Y+Ho4S/TTt2zROdpYufD9BsG
DHb3tvYucutoQwMZOxQGV4jOqHsI4Ndle7fuGEoBYh0770j/0byNaZpvgyqmbkuzXp7DeEJVg5nm
silbeViPaPuzKDSsINuQ0xUWSb/iriVsefQo11lM5S+WLkhf4Z5tyZ7fDzzLGU6Tgd+DjoPRTlce
A1Zh+jIUqJQwu209213noefxcmwJGivYRpnfWzh8S+IVcQp3d27b4yTAT7hrVMbC05c/X7Taxlr0
Ep6VwmjFwJB0YZ7vaTbcnHamj5D/Gj4s2tsuQJyc0u9lHDjmLAHb+p26RvpbBM34Q+PmhDj4YVpV
mFu5fAIgwIyIIdWShh/bitfhBeJn9jAm0qHZL7tUkEozsVyt+WIULsicbjeEYJVL1VgScPfQMn6+
WWXheuiTjvoQICGC/UTM9SZMhg+tw6ttrpuZ0xdrmn/iLao5XGmMCoqoxmf7hgWLf/QExD/qXF3J
84DmK9JrmjX7hCGGFr6nz5BT6V3mkeNgWEgZLH5GKz1DhgXt1YORXTDq21w4BCoixTPC9+dd9nvZ
zH3lpk1QYh6uzSaxT9nCohUuB9rBacAvN7WgUsI1FiuEAo6PR3MoMUiEMgxHKIQnsCLhEmT4xplm
X4vRMRCb6Vc6pE87WR3YBvOLbRswLQv9cMYQ+AbJHVzW0jHNb1xaXg7CSTLObJ6MuIMkXPYXsKkE
3iBxc/wveKeK3yE6uhxd711bDFRIb/8dq3TPaWQFBFr4oFX3IqIYTv0y5FsnaQmDPnOgpnOxBo9c
dger4s/d//QI+4lsh3c5tjAAkNtkvkofYo74ALFAUwit61Xpqz9ihyFm6LNR9shE1UeCOCRlcMZu
bYuxpx3pxMDaC2+DY4PhvGzd0r8XtHOZy9RtYu27iL+TOEHfJqNvI1tdMYYBHuJUqJJ7iUR0hJ1c
miWqNyAuK/Ev4G+LaVe12OyVkfajceDcqgUvsguVLtiOX4aWElgozRmzDmHhdPYbQxBAdPQNh/2C
VVAADGTRgJXMNNIAwER+v4N+FXDQ8e21JlevYTx3lbrSacJGAxMVHcJBDLrQCGVBmbITo87Bj2Aq
GRCULJneo/QtGsPLgpZi8WFmmR07t8sK29LXrm3rJXb9PMD5qTAR3COmrIEehx/dnpw7ze5Aey7d
ReWNc2bT/jzY5HoPhBgB0+VgZq9DK1QsjvryI++jwSFKyKQSW7BgKnwNbCZ26TfzVDaldeQNBZzV
QmL6LENXdF4FEmYkYXzfSuvOx63BoAhJ6A+LbS6dkSOC1g/peum6SJe7C1PUJM4rd4GZDevdXNk4
/uCaHvnSHBSPa0yNIYhbrwwcCZK3Bnor+DX7z13fX2dvvIwEwPx+S/D920DVXue22AiDUmgMGEXq
wQcnhPmQYxczmfHdQBPGQT0sHrI/+J4px09OugZA0p23aZ0G3EZ3jJknMB/WfY1pcxmDJi22Aqo3
X+BvYkvBsg4QcGeJH77vWtp8/Atwc5CnFsN/TaB79LdoHjAb1t3zzEHPSLTQYWvXQ2vsHvSOfhp7
4jFdoko08L9c2eScm5vh06ON2zccfg/3GMEMsU6hx/7Jn0eBsk4vptPYldcnniD5BOOiMjzpCIrY
jpF3ehQKqsEhbb7NSZ34w21cInT0zvzNJsMf5j0g531pFMzVVV0cr/leiVbnKA7OyF3k64JXU290
4sU+e+XiJctpDaGeQOkumPxkzyj5SIJU9C6HZD8Fu8U4ctoc9yj46TGgXbGZvKFETCeG1GrkC161
DGbck+66A/3IsU3dU0tL3dcF0QZZKRoshs6/P4xIgnF1J3iyRJ53DwklIF7aQ5Bi0PlHJStyhn73
in6cJPQK5pfKmGOkymmMrDBs7tcU6Euu9XGNPoJkpYdgBb0dbAa+I7PwGbrpTUcJq0fjibe5db+l
xt4waSBziWsAI8SaHfAp768DnQqMIbKTWGc882LDkILEgNi2ej7GGjZRbHOzYV5WPZD176H3yIvX
I9Uco/00U4RX3hpFxZpSv0gSWLkh8Em+u9d5XtlDinBj8/lzt2JnaZiPPBMU2yIsIIXhBuRprnGz
/J+EGAlQ3n1MaSgvczOBWVM3hb7vHBc9cxXcBc1he02sGnz04N4oJ+CFmBXGx96rsytPFoPDgKGn
AtYiOzY7rdAYOzXrl1dE1c7jwsdjNCh7cO0egdbD5FbIvcc+BY0a4KqMG/0ZRYcSs/uHSe/zFWMq
8dLwOh7mFw/o4VlRNIcjIncu1v4AzgeYI4bGYD6MXhWJvbtYySEMork7wWZ1LUQ2kRgWlzHWneN5
+sQx2wqPzQUVQFKdIazTqfyH9/3Jm3eOtcl+1jb5FROMs8P1QsQ7vISuqQlNcmKsyHqGsw6ol1yn
FvOUqV+BjUDPhDkD63pHiw0JofWbimAjjRd57/tVvWHky7j7T+tE72YH0Nb5sMCfnRBcASiB8GFt
YaxuSDtiQOkKnldFJKFF0NLjMn3YAACfiC3mK+L4WYmh/kOnroxgmiaCq0pY99fEvSPx9JXOPU44
MFtfdIn/tz/uYTmMcVdGHsabw960R4NjFTa2dpd4nlFExr4e1jS4DW53xRAosB4feUIY48ELUFDr
hXQdGiv1zyZGdKRtf3LnAAAeD8EETQeHLV0d4QOjs9FVa9UEP2O3xYcQDWQWtTMEIXiGt5BjwXlL
n8/BRj+pMR+hRuK6iPU55qzElAGrEeJCeocNnA+PI+KHsB7iIHnUcojzEXbwcYhxP5EXdMLfX8Cn
oYeMxt+9RMjoLGPuqLvvMmML5YE4/n/2/s/RMv/tGbf/50wYfGATwUGp/3f4/j9O1fkvf/NfFD4O
gMGZS66bgJ1PcXwZTsn619Ew8f/AB/36mF4iOLEJpzKBf5fDn6NhcPQcPoUTH1iADxn0feyl+Ev6
fx0Ng+O2Epyai7+J46c94kb+/wuFH9wZ+39n8L0Un55HcAR/5Pqxj8gAv/9vB8PMck4jtYSmnli0
3cXwBQo2WzQ60iqWK1JzejMWSk/8423Bk+nS1/s/DUiJ0aKBFvGRLGhjR+eRreFVIxXMoiGFWF42
etsIucXG695iJLEebCsxXeW0C0w5YSSocdlfDkVH3ASQi/92K/41MPLvZ96ExMXxOf/x1giJPKDK
MS4tPgPwP94aLCxh1tCYGj91L4ivT3a8zzUz5GH9BMIqWG/WBKzSS/gk+7V2cITiOXQXHJKR+L+9
2IynlLfTqZ3H72XDmTbdvIxnb/r0IzZe3AiazCWPatLkvCC1gvguGun0L2KkRxVv22m+fxEax+Xg
G2LainjbeYEzL0i6Ylo+ap+2jvJzvIGQ10g3jyjRNmO91WBE2r8HjLa5XuhdN4zNlU0Y9LVI2ZmR
oWzQlF5AjVMABOOpjfr1pd0EGlEvbTPaNeXKo/QA8nw+uRaeGRnlXG2Dny1ybh6anYArisO/hh7p
LuTc0ao0uZgovibNsnwhIIbiqsVuhs9GYncd2uBLovw4wDMrSeIFhR3TTCZR7AnzqDhERpP9ujcM
WR9O78NBAhjLbnDETT5hUCjTw/ZOAahMGKrMxNiam0XrvUykO48YyjjsNsqNO8en1W2aPCJgSVhw
CN2YPew48OXaBYVrccdmcBxFy2lcjKSPctJy9zSCcxrv0iBc/7ZQCpHTwmVXAcRDDzTV3AVFcpcW
3V1kuHe5MUJ3eNAfyV2IwF8CEnoXJ8NdpoAW+J7+CJe7hAnvWuaPqLnLG3IXOuQuebbow8W0KQ43
QThkAEkvvqzMXT77svSXQt7FE6worzARIJQNO+CAFZhZd6uCZkfBH8/xXYRNdznWt8PBhT4LoNP8
EONw0G0x9Bs6Zvcu54JV4lSOeM7BscKKgub7c8ILhwqUdznoQheKu0AkUIrwCvfTBu3Y3UXkDDWJ
MyTM0ZsSdYHZYE7S+iWjhhc+REXtcStfJxuet7tExezk9zjGMPJIq7M1oeE5WkMOc9J+dzOUhN6n
2wrVq+7yl0MHB1F79P8nTeex3DiSRdEvQgS82ZKgJyVRUsltECojeJMJn18/JztiNmO6a2qqRQL5
3jUncQiIU3pbt4/kptRD89Kqe6CGk2FlFB8Zqwfma0T1XWFUBHkiD3BFiQ0jnnIm8rIwkMtDWg7M
6jYzu9TDO5vVsVR2XBI5mPn8N94k89g27duoG6t6BQj1MhAIXMjojxHIeWtm4VvQNs1GeG0KIoZV
wmOnWHeRYEBs2TTasv309eoRsYNYPq+wAexBWOYUmfWiMumVpW2cm6q8Q+Njd3ZG1ZAXak4Oe07L
vlO669Fn/zH1IoT+fOitBe8aS6N46KS8luxNvf2csUU5bFO+L/stC/TNcKedYN/K2buKzDgRCtOz
upvunInUaFHmv1a9rpV6cQuXq+rHB5mQAFlNXYYsfiu96qXFdGr08kcMawUTk6r+0urlMKXgx583
9ktMdAqKZfE1pmiWGVul1Osl1ft6k9Tu+8DmWeoV1NPLqJ2zcTMgul1yK9hWDePS6uW1TenRh0gS
bXKxm/Cdz5OXn33iakmfKJBnb5c2P0xsxGz6fDDsyG0XBfvax7IMrr54y+vhbWSjhvJjbgSbE3/O
sykk7dNqiHlmcMHLs9Gxliv2cy9D2zIrGjds7q5e4ekxPuBRmMt8IndOWiqgWd10TwG7f9M/Um6m
CGCvXzO3m/E2Si58xdytP/sIB8bcxxiyKB703HhqsvcKnUGiN7T89iv6g5/MVxoYWG27WssTKxQp
FrsUwYq1TEsYXMr8Rch6oKH0JdE4LLSOJIp+VsQPQ6sg9F9PHbJInjiEQ8cVoeQx66tPiAShfG+1
luJoVYV11iNBMt5MczhkZmXERJna49gYD9A8EJpK0Dh5RlSGFeO3aX8sCDgGo344u09B2ks4LmzF
fp/uRoUeCUfw0ZyaF3sOHtqV0hXJFJPXmP03nJCiwhwxhQZFNdV8dZOWTThnaVsNh8wEibcXs9fI
Lhb6NivQPy2j2Kkm+6day935IYm2zDxaXv6OJ4uTaEwvjWsZNPKM+6iGP/Vgkr8AhGO28msRMti2
gWHuJic4jJLXCz3VEsVPmXEq85Io1HT2Z5v8Baiuw6g4/Pye/9poJU5pTS5CnFu1SjdquU7rdgUC
XqaVvKzzyHdOxa0ckjgUPNWARe5rQzivx9FNanLDUmuDkVYJPa0XNgiH9cXTKqLpztMmF3+Aavlx
V+rYsahbXSI7pCJLeU14yJHtg5lFCPL4c3OG94rmwpt38s6GIc8kGfExOBp44YwbauvdDgmKIOf6
mGkpdJo++Yccb6UWSUstl/ZaODVRUBctpSZd+L5aZBObptxMqK0Au7ytRH81fOrPWpD1+i8LfdbS
Qi1wNlzHofhaSJBhekMgC/NhZ8zDKav76Uz88o5wjno48BH2HRFGc/Sgp9hJf/3vX0Iz2OUleaQe
HZmKJ7g2LS1bWmSOtNzcauHZ1RL0Ejr9VuQQ+EAXdWT0d55LgjdfJZJ7SOlKSNfa9D2JwKrSX7Do
UWAlcug1f2wtgkeo4Y2WxTMtkHt8M/NA5GQn+XgjD5sCNd3SsrqPvl7zLmzGiN9UxP3oRgwHyDLl
HL2ZaPOmFuldLdeX1YOv5XtXC/m2lvRXLe7PqPyzlvtndH8ae3xWGAHp0H4jBjOL+WdXWwWrNg16
bR+U+AgRfkKmjYVSWwymNhs8bTtY2oBIF6yIQpsSGe5Eq22KTBsWlbYuxnp68fAyMjyNWZsbfktc
w/ein2xmQbOwQMR0Cv9zRLBGYKLZ6Dm4JY32TZR2UIzvSvspCmOlpg63GX2rOCZJfVuNpsd2Lp9L
7Bhb+zKedmhoyz/0WDah9m5a7eLU2s9xtbNTao8nwuyZMH1s7f4I7QOJ5VVoX8jXDtEwXDIMo/w/
5wg/MZ7N6e5rV8nU/hLj7Vs+nwrtO2k1XvtQtnak0O4DFIqRmC5ulcS2wmPCJ6yJF9KbTaYqOfmO
sV+11zVr18vX/pcSOxzq+pfkkCkxyDrtlEXaM0tnM+69+iPs5hdCIWhv2l8btNNmY7lN2nvztQvn
1EZ9yE18OebWckzPXjn/DkvPBybj40eHHI4tpeeXKBR3pJqbK7ryPhmT85BiAlraDSQDw0RURRjU
ld3tq9XdV0a1kWWdbea8e/A750bJY5don3HBcKTB028xN48qSQAx+sWhDkOsU2+BmIdfGWJcThiY
o3YyCyv4DR1JXhtMzlG7nWSLb0hC6dXVTmhkH0PtjHraIyWuSskL29T9zz/VTmqiPVUi/PZh1T4r
MXlcE+29UhQOt4n2Yx3tzGbaoy0xa+FEvEfavcWVYQByEbTjIDBsOkq7Rbu9Nbavg/07djk6vzs9
m3Y6PacZJ0w3yuIUDQuytGiyfUSc7VJ0n3XgOwAQAgGBz8ogPrrpnQAXcncx1QcR8uhAl/vXyeyK
Fx3Go+PwDRFLuG1Ly45zbXZTaIVCxB/sWIfTV77W1Qoe5v9/wzB5A5FiOFmrgRHFW1rV7Z4WofHs
aGfd0x67r932UvvuEdnHbWGRcCZJ/ivHnO+1S88L0XsotHMfYOEL7eVX2tUHCimOaUuuDp2Pdkr/
JHQGAIAj4x2xgELnA6jAn4FAfBFbJcKnMwR29OzIKntY5uuiMwaTThu0hAWwBuYvobJnRvTvQAW/
bQIKYZZKUjIhGijTnkf5t6/mzUKoQRFuSMkLE9clNK9RSX128UYoj6S2EaKK+oSkjqAUjfvURjoN
nC9FiIIuAPFinatwYWjYFpu0Tlzk/kuuExgDUQyC+e0uIF5E8Pph0GmNROc2WJm35pD+yj77WzIf
DeIdUKXmTbbS1uZsND4oyVbH2qXMMK3965JtDJ0TAVvEO+O/7AhepJ9i0DbUrdMm2VX/5Ux04kTy
GLREUNLAOSonIKohiz9B0j4uTnLApeID1/kV6l7nuSTRQn713TPGQxSanx6Rl0xnX0gNxaNOw/Q6
F4M1/jjrpEwqyMzAIktPAzGaUsdp/svV6ISNaEKyNlUnd05P/mbSSZwSp23Q2RyhUzqKuE5BIOY2
peR1e4CD+4GHMLZ1vieN1I+jEz+Vzv7UOgVkEAdqxneh00EF/2SRJcgLKQBYoj4Q6Kp3HBPl3iZc
xKdVbVeWGgpE/JppfOR7OksSw55RMEdxOIjGbDdQkZYrJxaFGmERg6oW+nuFL0j8+OFLX5Cyd4rR
ie2xcJ/SwN71eZI/zF3/y7PWbNzObsxH/2QK2GDlNLaX1U/ac+RDT7JdMi4OHE5E6jDO59k5BiR9
t2FY8IPjdsbR3s1BeK767BY0mbeRjmJRaLGu1c6vp2jDWPVoGdnOLBAAedPHQzPhov6bbdB/DXTV
rOPHpio79geD1cToN40gRNkkf0vPUWTk7KMa1T9Fw7SL3G8zWDdj+Ntxhz+WVPm2H4cXp2a2gElG
hb4Nz3mExCCKNGFvKB5CsniRcq7CcQlZZa9Uy4qtYw93L5ofprCSWA6J1EF6XfTw7yu94zlSiK4d
G1I3y7uS6KJdTRK/WKuJdDmgKDspyc9nbHp+sra7MiK+JyiRtus+yCoZr8BkDwK3sbOzW1u1Czwd
I8St9/2j2ZVHwKHIw53Y8SanGmOCNkt6CzmmonDUzsy55fCH3a7ar/aw7vm/SzdjYUeHpWVwKXKf
oK+9vLeuqM/p3ZADRMhpsvBD+mZPHBYPCuhRA73pbPgdDbjOA1GsEhKWdSppavE+QYm9hSG5RKmS
jbTK35O0ToXtHuty9U6lcD9qA/ALCymPn31q6VzmnuM8uuKar4s8JG2zQJ2Ip0kdowqcQihHjYFA
QFHWXszifTQCugN60lrN26hfYkMyfAwmKTBKfeaWmttbEv2IAL4jvCiGdhpkfZ5h5wj/Mw/XlzVZ
c6pcksSVT6EKhSGeeLxtFDSqT4I8xmBuAqkucp1YEcvbSKNmJHLtIMnH4dihaI+ADtLm5hpyPxcp
C52/OJuGJzptRLwaC9kaKFtuNV4L0rNpRkknX0Y0fMc2rlZAwC6PNm3D/sNqcmWstWp7F7iehEXz
lALdOjtRvU9KKR/NdA42daorcos1cKLm+zQtqR2nhOWmln0jAPKxVQX2O+C37dhVLsuwIvOTE5sw
+pu15jewUivKo6CmZTlXTv4Q9YHT18zz4QIwJ8dfr5LHoF7MrbM+i7Sz7qLyGbeS9jlb6tcwqv8s
TG/XSIIDAyz4qgZMITnM8CsD/7MzoDfadkMZPkL4VxWUsIaybbhaR5OvZyyZqHeixCXul006iHAb
WllzsBt50l/1Lc2Mo0z4MdcZgc0osAr64oq81yxe4En9MC2DhkqFfEnATPiNkLFD4PHB888cicHF
6MI3gKT9YZXtc9/AO4bLMZ1bewajMkVwWLsMPoOnLr3VOydRmHtfhjcpBN/UTv1WxpLQ4Etoo9kb
y2l/1T0dzmXoBRzudNskDHUNKGBOEfLZzfzDU1+dGuGQCHZxwmyF1+aCJFyDF8pvfzKH+DBQ2pVz
rfwblV3/bNvrtzma5q/SN9p9MvcsAtDvHlz+YeNcwq/NpO/GHKbfVTYMV4vaOWc6gMaxp9EPL/qE
bPNU5sn6mLrvxFG0IWexRcwl/fDaWo9FIOSuNuXwIR3xzIjyJPtoOVZFON29WRkbufZTvCgM/VSW
RyeCj0RqZ5fm5NUrGA8w++6rZEMP8/xlBncFPawhq0V9LDNsWEmyLC7l/FpTZCEydnRy+dK2y63p
swo8rNp7ZRCgoUxAL1Xza+LX7FReFZtpdD9xi5t/6Ig7uUR0OErO+X4pfs1rNvAi2PF/xyQzes62
tG3n1FRM4KpcQBF0BFMREE2LfDzNDI9aca7isLLfINztTSQvGvjVBokv4zTsg0eKTuFmLlsys0an
Nh2MzNpwyDpJ/zVF0t5io/q3xWq3i9/tZ0HJcO47VJRxbQ95QPcpqq9h5V6w77vYUWBQTbQ9ug3p
2yprohmS/y3FmGRPicDqknPbrsUlisRtKoMPOomH3CUzA6C5S5tHaKSwhsdni0GwZO1aMNej6ojB
O25H8QRolmN+2hvK/N0GS7d13YgXt1hQtOo/BpK94clpU9vFsRWZQyq9vKxr/yynp3DkseB/wsRS
/2NA2ixehHWMPl6SqoKCx87Bh2LytWqHp86m6u76NZfqlK/s0ZK3J9NBK285Z3vb+hQylUtmpMWS
9uxu2yX+gb+t0eQZzS7v6JfNJw9nbKCi0c+at4YN/l2WV58Xe2i5j24PGIChGZB0XibkUiNyOT7v
6QjAus2+V/BTzD2MwAW9B7Kr6QHjWDiQtCWwBOMvfsaPrLQhvwEjs71mnKdGeFsxG5bVfYURvoUu
QfhlDkmATIAa3ObNqM1Xq7WsTTBAM+rOjh01sRcNzHnW+BmYxl+qc/98KS9LOPAO+nQpJTFCzx89
BSMFHoc30JgeOulSUHnrfeuUTPx8VH0e1m5vZK9DFRibIrR20PEAkdXubSztanOIWPoLe5OF47O9
HKzBgr05SLo74b2e4MTWOMN4XChxKJ8/vblKRN5gG7ZvrkX3Mwrfp86/OA7NuYCNcCsG887b7bWv
hsPgdpd+kE++64S6G65RlFRMOE/YzquMBYJTV1jt30RpeA193IGREUce+AID6tjHNAsf7b54iNpG
Ht1u3lW04JIsfxMC8TfE1yKpZPc7Q5CeMcktTNXyUobun6Kz2Hii6zB07wXCLN+JK/mry0hjPLDK
v244NXEruvsUJe9BRt5W0PrO5n9CiBtHzw8Ux5xEI8tnc+1U2OxVZO49trkD30L0k2bHck2hORq6
2MzmR69qUTmX8VgZ7ZuZenz5DKgBq135yJOQDZLgK/ISO65NhQdeppdE+rjXabA1Soi1i46aQP9x
iBCiB1Ma+BjL5F81aDi2N0V7qw082hsApoZB7k2GUprk/RFffdP0lJOn5pZ7fJ0cMbmxmOTFCD77
YYSZGEC4At8UR0GiYqBYRAFr/2ucGV+8sDj1ob1bumE5Q8TnNdkZ+6gwxG7tYW5CjEXUyKE0rsN7
blpM5VXvxXZR7jQaWbFB6nXlYxwkATkfcGIZmvVORDSRw1CNm2QIqfuQ5d65mfFc1OLUN+V7OyCt
gp+uKS0PSEuOBahgJbtWAe1OKQqhhXXbuRj8a1QzctgB0RMujbgaY+qeu64zD9ZYGqfZ45UR9OU5
NA2eKlgylUtNaKlSd99OYI1mpU4isaguAwu7cRtBvPTtxTH6+rMp1csavRaFmYDEqjMUHwjTBmW1
uIwMRsXao2H4bVhBjsyQICUB+QaHO595Z31Ezgm6Ouitbia8Y5b/HM+7DDWLofe+ijaCQdgSODKX
y9haby6V5K1seSDbrj8uUYz+IehI5iRnuMFhTeaOtFgdxZQfywvSzoOyXOfYJQsyg+/Thmm8r5aY
Xi7b+XtGEw5c3qMeGbLRWvJ4nX/bYt5If/3dLIq0h1Gebd+wt7mkg9Ukqt7NhvvPm4h+hLFauX5B
CnuJuzVIeMMGNitc95JH6d+2tzmiW/MxW1yGrIU6Dr0ja991+nUKcvTQ2Cgj2UDRb1wJjAZl+ja5
7s9ULxfWenicBQjY1UU1LMM2Tib+oB0DwL4kmXwJk3qBn16dw6EonsI2/w7q+jB2zrAxHDbwzM5f
1GCbB0xWcZ6RB705lBxK2bqzjORqT+0rfCtz35pheQh72jkJcEou16jiLGs+Er3pEPsgbirXf5wQ
DwhJYFILoMxqFDUFLV4LDAuWMaMv8u3cTr1JrnEsd4ZbFwcDUMNZmQifuRHuIIznMSFb8yBm5lJL
iZzOXP84lKMD1joGY909QNH5nQKKZqHMHof5L/mZ8K2c78io5oxEjbA27+BRn/w8uA5SNmffWeAn
Cfeb2hgiOcPHkbr2ORdz9wTe+SdLrI+mKrhgIZoBA3VMQOYotgNQiv0flgVB1xv9uDP3VV1mHPh0
r+bBWo4Qhs691Smusmhc0sEZ0aKmf3D8aYTJss8z5vwlABmvm34BhvMno7d/rlZqKdMUsEtVJHZT
7gMBUSf52SQ9TYl0uvXs+VtFOXmXA34gvjw8ZFwusKqmeknaloPMgSi9ZB1is2oOU2lGcZCFPz7l
h9EO36K8i04jg+Np7OQTC+cT99jMe+Eugu5P3KGU9LP7aOP0PAUBG4wYsfJ4WGgyNMS1wMT/icau
uNRtBOTCiM4BUx7i2vBcJssQVwaFW9TBEdfSC4c/eV/5F5VM7SYfI141CcncyrK8jSN0gLmEf7Ek
creq7M3rWnu31ivQMIzAlnf5Gfwz90EYUH6iNntxxMwv52DZFuH8z8ywKiAy0h5KWAI85pcEXWpL
yRyvVxaMC4J0suXSkWDpNOcsoH21zFsxaxNY+2FiICnF/Q/TOZcL+TeyFMyGpbqHzcxoP0ByyRFu
hwJOeW826wGI/q3iyp2dmjMsOjSjYagTgomAADw8lm0dtDuiFdyEEEiinZPodo3be3yjqHb5SQT6
6lu5PLGQ7IoxdG5OOiqsoVbtuoFxMzMfXCfLj6xiqJnQkOMRcOSuBp1hQjCp0uGaRAGiMoEEEN7B
deKCDq7Nme4RfbPnooPhJwPzdapb80Qul7RGxgs5s61fDhFpkpI/wTKSE2uM+0S4Kx4s8y2io3dI
+A3DoILzq5YtZf0BnJL8KFR3IxNe/FoUp7zTjS8yL5KzVcFEmSrBLD8abwWYpcsAN3Y7cFJ++C13
qYRucbeIchwMwxXPvp2GF7iVv1ofTlel3hMIzwFAXnfp/laLyWPl3deJtt2YaIrHg8eIsDVd586/
38zMiLM1RBdoBuK4dIBam9KUzQ+9bckd26i6C8hpT0RPM8CWyf0wihXUWhNtp0h8uO7AKOqEf7Na
FhsKXmfojGTZveDEFS2Mukb4WpT9R57/Tcb2O09/0mFuDiwZV1cGD8a6fszNDrwP0LuUnAYf/rvt
Rc9FRM1PrSXlBJZMx7qHk3WWmSDEOBJ9IPxJb7K75BS+Myf/CVX3AW0eH6n6kSr7cXjBJHi5BMmL
z75nLA4+4FAdfnITydbjV5s5+KRCmj9WsZzMpYRtu35HHagqB+AASdcHFqDX2RRXGdknm1uU+mF5
Wb76FmjeCBx3M8snu/MPShc92+rTwSPfrPYMroVev/6rUZ//oar/pEpzk0ckJqaQiw8kWWhAj4Au
7QudIGubwt6/tWaTPUUSjcl4wKmyf+Py3nAh3LdkLX7WgRxIVDAbTcIDbDJ7YuvRXAZ/RmxArFyo
k+J5kvF5mTLjVtle8TWxF2/pX/mxKVy25CaQj4XlW1cQCrvG8hv+Uk553p37RxQKahIBAm6oLsCI
T0sufhdlId4yw3ua1afXC3OnirWNR9reG2Chw2mxGliMbv7SEcTG9bN7+mOlh6baVbc05+qnNLJ+
m1W1QvqlSN+n0zVAW7ralnWtvaB/tXjzbAj+Z9uhy+noLlz6o1rJmhetmkRixOU4mDvPY9Lx0/A7
tUEEppZ/hpns30oXyGgwojEsHjWFaoQ5R3YCaHjhnSmr0dcu7YPg7q1BIkCWACkGQgQHC2wHhZql
48qECQLbFD6q2SVD6c8K5HtjxKKvDjY2aooyEks/VMeq5WaEPOowHZlCu5UraxJ7OZu06mzzDx0X
jzsKhuLSTgIlKE9iSNL581S4b+l8C8ZRnjtKfwd74OOKuuxUBz1/LN7fsRN43LNjJnu+ruaNS06S
nZWKswiyrcFK8S0sGJoNEIsp6g9TCsnAMxSjXo3h49ZcApA4bKaCEuKx5s219QPvNvg1OHnIoNzc
URx9QBtpseRcCPODTMtNGZlJpEYFPHLdiAGkt5Q5/chrLg4Dg2FipXiPYcFrpEi5JmpkT56CTZLk
y6edELpe1zC7lKbb7w0blCZJF27hUE9AbF44a/7DrhgHAuk0CCA0neZghs8HS4vHdj5MEeDyMWCZ
THz3icjFcJlWV+7Fkh9Fg1QfWcoCdBsYJ0AOAlmt9fD/Bl720qrp5XmAJqsoobWfWjcgSVw9u836
SH0S+GaOsMLhgWGiOS02u6DXgKrRo0oV+evVzoC6uasTvIUJ5mzG9TZQhRiFvdb8ouN4LMdJ/ZuK
9T5MJWimpb+O0ZC99uEEbV4GXD+QYxUVI73obCVGkufxNHvQD1L/9wiPBTFQD2vgQ//7F+Uv2I3V
PV/DX1FWPTP4oX2E63EmKrfFvvo1e2DdgIufrTGM15GBjHHZK7ihrhLpuM3SyN7UKnj0U5Cpdssc
kiwMSvAvtiVi3DQayydqAvuGpjMFwUzaJxpfVuGBBm/iAp3z09dJidX9qVhcA1sSwLC+ksXx32bf
wRN0ToYHRMOPsn8csM5ICkGK4KdNwHkXEwMKvm/k+s9FFhEdmtq/Td8j2YiI535uKGx06AblSxvk
iGrqlBC32SuAVeBSQRqHmbxzovW3pZvYhYlUcY9QepuwGc/uOHzUHZRXQwcKg7B7pb4BVy8kQ+K6
muzY/Uu52o1GZLpVGSM3LdEnekn2Y0ar166IR4z5QAJ5WZ1DaV/dKfxnYKVKYyIlziJKMoBrq3QL
g1cmL9B25Hirf8MVui+APjbcuFBel+rswQkKIW5cw2y6T11/sfzkw55g29YNndKVzT7j3NpwXOHW
eu59DqOzy4iJMwK/BQxATKC62Q5gZuN6iB5EHlysGrIDbVCwzSEihLKwocircSkw45NXp9r2HbaQ
gR+9kapnVgA76tYzh0BbbLLsX5MNh87xMGEyvkJ4JiYGzhYAEzz0333F9VyuMtpYdcYSW33rEt8x
WJV8OlSA9/KDSTk7RDJmUSntfWiwOBQJcLeUjZ1u+aPZJxT9CpnvO3hv266dvhd3v4juPYPNFnOr
2L4yuTUONCMFNCdyt1JCky/pwK9eVcYVf2x48c1dVeEfUUxvw7KZ50EdcK+jg5p5v/D1YwRYCVFI
a/oSVrHuknRhf7Yx2tOGAFfBuWXYkO5yKe5RPTOTByluiHJ/nAxFkCAj86E0SDkxY82N/dDkHxPX
TUjrsgjYRPOqGB2RHmjzHOrR4CqA6sk4e2u9S0Z2Yotv0MY1rO/AbN+d7pvLd/KtDzxQAlbdtqLf
UnXEtJo+Cm8yuc2FCIXZ+fuMWyHsIf2kGURWMukkH7HVvMwOVcapdchaDvI0rxbFg/SDZNwce93P
WDbTZpCk5vHu7pIk44aqW0V3n5MlTznUgDF2ZvE5FBHVtQMBGlypTv4Mc/eTBDLdLmQ6htVpIRdU
ggsm3Le596Aa2GO3MxGC6pWhGc5Ld6hWc28BoKXnI5Gm/S8MuR8HY4IGMB5DGgS0J2ucMvOhUtN5
9LiVp6P5s11wmpEsWBiUeqFUtemnljvupPgNcwzQU9Yz4+PJNT4GrpEyaYkOWodtRpe+sP6Acf7o
2XdVDxIlSglXTmP5zL0BHy03fSBBEcVYuS7CfKG77SNKRuogMuPdXotXrrUZHO4YQWAgyOun33PH
UzNO68kvX8t2+SBea+/5vsVlMiApKskLeLJikzAGV0vujotkUByV72xz3//A5S3Qhx/5g8ZGGjHi
AsiO0u7PSgdlF4IHKNcdMTYOeb8hy7z03CRKZX4Yp0s0rVSVcOJW+1Ang3sdsh6uXRCvnnrg8Wg3
MANSLg1wSQVixsACCYb3PuOrbF96eoK/+Sx/GV4+PIy997tGUz1BxGBoHYBb5YMDOLf3Y+yeGGIf
rtLAHFMFDwjTbOdiih57Irgldjj49/XeJLiSYb0hAZOcVpWCn6q4qCWp4Kj63nbyG57I5W6Y+vK8
ZmNJuVxDY3wu/bKHyuTtmmlNn4IZrGAuX7EyfhDinc2MHHAlzesJOW86ZdWgsgexp0JC2ZqMUJnk
t9ELf6BbbOcsuhvzil3ZgcBhJCZ33ZIDC+3ybE3VVxC4KPUMyIOVbbmYAttL6Yyn81TO6hdIQNBL
9qsTtkU8Iv8D0VExj7ylcwxnJ/d2jlF5lK+raV929p+ZNE+V+ul9UZQ7O9lt7HS8F6b/VA01wS5i
DWUxH1Q3cUKCvG46gNujWZ17F6DqgMdBhJQCMxNnwvB5pdNF/yXrWKZK7k7ZcVGOw8SRHesRrLgq
1Bkm4WnM8zu5r+/Fmx5dAMcYb1vAOw4AAvDXSPmA8ni14O/s3JIcY0ASYwOXJv07Oe3fXvTFo59l
f4Ohu5DHmzbQSD5DGb7O0AljwIf0S+f1wuU9RJu4mTag0+w1AB8s74A/82wp3DcPEH3K7RzwYQ4r
Mz5BJI82oEQW9c2IBnfoxCG7i/TIR7r0kk+NVO8LVyNmxZMRWa+rDZ7F4waredUpbQ+2PTLmmBp/
imj8b+cpgMCQAIOdsx9BDMc8Sf8yUoQI5Y/pOhkY5eaRGzm+BO2rUgTL3kWondbyqZ25ApGc5r5w
Cy6+HWYisgj1u9J5S4blMI8kdnpfIGX1NKKHGfeZC2+vpp2czKD5yADS8Y12OgaKOlZJBMguX87T
FH1M5Y7CZUiFwlOHbqEsyHW+huvEVZn5MTcgvdNfhJLb3FQeOfSOKTepmWtD14SqLvZi2JTBfhX9
vsCA2XIdw5nakr3lV3PrV/JFZAfIpxWHi/toCKWBAO0jjbpa+vBPePvxe9w6QdRzChSbwzC8lqNG
9nQ2dwD9irhtLwRFHw3pm1NGy7mmmh6nkHK2aS2bx2Qunphz3Y1Ui/Pu9rh3GPayk/mBLBeJBbOB
By2659xJVkBDw26s+/67GU1SP74kHMmrZp+Hct3XAn+1aW3MbLeDkQYS9EDHMbgE3JAQM3bgzutc
S+Cju5aJdFFBsvELn/TYKOfYBn52TgdNfs5qTlRZYn6bLVcdtK1NXI4j17X9s2g8grqCa0FNp4Hx
3btvvddUXJy2WC+O/DLNgr0+4p0AV55TI4XEjp9C9rfL7j59rqNvqUPvpLzvGmVfxnzJLsmUXrkd
sdIYprYtzzlBCIhVxDFJGrkxa11Cw6JNr6hRX0R81CvNRYx9q+1pubv53vb1PcumEA9cbHmiVcSG
VXOdQgWubD9PNc2eRRbXIeBgyevKjU2TMWU13E85lMk175eXPrEU0YZuelYFMyq3LkAQ4D+lledf
yWCyvttZuV8xEmnrO3DRfWm9sC6QdWx+Sgg1uWJB7vPumKaBdZ9nouLW2GVbYTRXrqZuT3xA2a3u
Wr60ZnpW9fjsjJk40iN69TOUiTTsSUfVxAnoEOSX1utuYTSzgtHv2BgImvvOKqNd8lGGL/RKdzoN
MWNac2iOceQBSOWWtE3Gy3vvNy/N2kRoeEzfCiU7JYfcsGdEzvIOVoQ4W8wI+xAk9aezsJ2pYfgJ
HUI85k+VZGc5UgpYdBMw47w9dFFzIzdERtl1wBtTruj/x9mZLceNnVv6VTrOPdzYG9NGx2lfZCZy
JpnJQaR4gyAlCvM84+n7Q9lxjoptyd0VYSssFyuTOWDjH9b6VgqcUhz5erL4iOgxRmT+q7brXug/
10orqSir+oY8ox+2ochJHmlIA26Azpgi7ZPmU2NiQwy2wGWYncBHBW2ivxNiQADuIG+jJQKg41RQ
jmB18LWfERdFBUaPRhztBsNmQVBnomKM/2Yyrfy086whfy3W9D5MjLzWwvDjf4nH8Eiq74tKAF9a
JTdI/OTqW9CoG6PwD2kL1l5guBDzm92527IoP2CYHsZyQZ35UbIDVC7WOcZWfh1ifyE0r8gvRryd
IOGME/fQBnxPk5TtQCtstqyNFg+kFeC+zGmlQa7388mqu3YNJ7FkYNh8jJlVbqI+MOlYhszz2sC0
bzpRwTsM0+8sugzfPrgyY4DjGkfX6vrV3MWMLyP4u43yb+rIxz5mwKvMekkuk6m2XG2TV02W11SR
eIwf6Y7UvomQ50VsGjeGpj/KEju/IWLkJSI4MtsMyVIoF9KDRANXWh056NpjAmH/TJg74r55YVLE
4LGshMIloMm3lF4+J9BZtvYIgV63vtuL1qK1wvrgTKZX19g84hrBRWt+d8rS/moJwIlhieq5DCgx
Mtf5qlotPUqnIsg0IfpgRgY0js53oBIhAZXlt0KFwyVRyUcY9MFOgc1lLpAMJ/ItQX5dmfGQbOKK
Gy0MBBuaFgEqsJeNW4jnaFoqA4hGeXyba01+O2iNdoPIGnNMdaNMtk56eWKWC/HfDmouS2AFTdx6
PWkUc+KW+9I07nm5dGU1E//CGc6RIJnNbvoXgzFnoyXX0dKfhsRgtKQFbBATThLEFQerGDdTeuso
sBh58NTnd80EgqUcaNWaFOzNuGt1HBihgyJNkf1sh2wHy8Z/CnwK7pBycJ0sGlYrPRIlSkGm+EqN
9kWwUmFTwpVtOSd0mOsFFwzRInoMFhBpNbjPAYK2thDfqKiyrdTchxbB/3pkwMSNPDqJou690Q3B
l7TWPi9pTLu5T65O5O5ZOt7PQfCaVFXIWAEl3YQ3JdSwNRUdc564+hGIHieAw9KmwunEJgXHB/tZ
M5958vCmr2xG8egD904FWyxDh45z45RehfJzBt/YP1I7hB6jYQeL5hguJtGytKOG63+xiG7a+G6V
rynEFHMyqBK4IkSRaduqgtpETBuTGqdEAIr1QV9XJGsQJV88a9BeNn0++IS8ohqmxF232sfkt7x1
uO84MJCvVGl7UFGBtKvfZGZOlF27/NGzf25Cfh1cgviKsYDIlC6xidD62OBqALCp9TC48GZw63nt
iCbVcvM34IzAMslmWQUqA8DX1k/hTA6IG1k7J0HijzYy2PZD+nUQVBugZpE6lOaro6FwKGd31c7O
lpTzU+kXm6l2Hon7wWiUistkU0a1OBRm1jjxLUmEpGWaob3rgvQ9mr5jb8FnXlEXDh0h7uxr59A6
tJlBzFpifoiuvsFYl7LpytifDMG9NgRqX4nq2I/oKqNtz2yfKZ/b8iUrIAGF8uqYGSJAv/Q4xyhT
CTTlfjGjXw2mux6HyYqertgmDD1ddo67qiu/2oJvHOXZhzVar6Y5UE7ARkcRhWAK3yGWdsTDIeL8
ZC6Py3/Zr2CDslln1mwMiwFBbHCjSMSF6E330PE7sLfQgKxhhcc7y2nZbpAGLnxbRXSHmxzqqUK2
I0w4uSN45YbtVeUsWkvTuacDeUsV/36QDRsqSGbqVCtFi76LbNKNEr7ahqhewRMCKjIe9C4/Yok5
iUm+daZ22y1zSHWUwE3A0Rn7TmagDpPuKmhTmRzeWY2556qC5WxuBbevlhtgA8luxYsnm9QfTa9A
l6Kb82loHSLqvvi9pA4zWan8AYGPUrknTcCa82+T5cc3o0+0FAMK7qyYI9ZldDGaZWA4FVvTH1nW
U8ttjA7/Zj4hSW31IGIBo3f0TRAB68qaTm3C18qvDroOTwWyQ7MHSNp19nM7uh6b321pExRFFbef
TOTNOSJfxHtLSS3v0XMaK73hXuFQGUbRzjIDHRFb9IqYhiDajgYs7dbsL+BZdtLwbNRfMI49wLvz
OtahC0TqgIaCib+6YtBe1xp5yloD9gVe367NQxrx/CHU2u9OxcKvqK9GUBMM5lToxQrSF1zIHAb0
xTxnLDGTXe0YJHX7FYSvqpKbsYypgtJh2KhGvhsFb15RvTu+8A8B+eb1wKy27fmmEATO1706p3X5
LIPh3tK5pYw1kSGuflVF/eAwKoSGcy8KxpMRO5S2oq8TJVpdPX10AAjvizTtNk2me/pQVvsaxQiD
usJLq0lbtVV56ONG7dDph+AWQqT/JixSrWIkXAt93vcVi8OpSsnMVME2FTy6cjIEHr3+pZnVeUjl
95ZieKsZiyktaB6JankOK3nE2HfMa/tMW0jyLIz7PCd7yz5Gg3xIWJrHQUlDln4hgQBV+ksYls0h
raBnKJAMqeauUhqZdaT3jxWuSdJt7sMseIV6ygAwRm5WaY/GkvJljt/9HLqNIDKzN90NClpWSBrw
U1aRfmAwCxy4l8v5irToPU1br2Tiw/VOVHON9cZmQpjNi5dX5ryXiXU0s+7i8mnv2IzTT+mNC3Vs
do6sYU+YoIALGWTDzCZDE0kA/cYukAs51RRvOxLSCGfQRq/S7GMbtuklKkpvtK3XsU+dI3yYO5NB
D/eFMqOI7hGW5NN4bgf04TDi060wtCNhmsNG0JhsxtfKDK9li2qOfFSlVdcq0He+yWrUiLSNn9Yf
+FvwpMD7lzoBIE3BrGus6l1WlkwgnelgpelTL80NCarG9FD4d/icUkRBWraWPkqsSTASO01dTgZs
xYQ1m6Gbdtyz4PWZ+7nA8FZMp6gdABkLZ+uaQtJ9FS4ucO0JNkm4yuVr3Gj3VSafY4dvQpyOCD44
bd1uINSH9ZYDi1A4mWcPRbiNCutr5DLvGyOUhHGYMOovrK3joKFlQcK0LuYIauqNtELnAGf6iLEW
t4tebxoqynUVU6WFSf9cLvV2Ww5IpWmrLQawyMhIGDO5uKq67I4JWrBtF24UVN1zNfX+XurOg2+F
B6LBxLplgpsIq/YC7eiHHS1Jz8WXLdixGST+DFngOAHvUyTJEy9X3hloPXfhzJnuhkdhBsluQLmx
YUJ4U7WgyPUJhbRKaPQHZkj7wnaXWwFZbmryd13SMx9wo9gbjMJg4RW2B8i8FCbLyVNgJTHobkrL
lDuVZ8Wu1o19krYUlcz3PCSSH9kjS3/9yjAYXlepnUMWsKJtBeGJKOXK1iR0LwS+GkXxeQiGN8g6
4TYc4JbUpZF4tTag8csH/ejApzWyQB5yFEX7oWYQZani7GrDBVkHYJsJUadkxk367L6seg1wqTFt
o76Izm3AbNIUxL3mrT2fsw6v8/K9QCfYH0fwevvMyX8MYHOOKgpuWgm6ILIXB7ctTvRPz1XeYMpL
vwEgJ+12bB+0Tv8AFmNuOdrfhd/jNGWcLsdK7KIlaaNA1rQ5B044XEsTQlPQ8SEQpddZYBDKkXHw
tDCpkDdzsDG6x7FVY+TEedYETIC70tHXOJiP3UioWjCDsWlroiAC42DPCgT0uI21zN+J2iY63Tyj
ex9uY7o2FyqCT7USwUL+2kq2RlY9F1i0BjrtSH9oKHQ26NOZl1DArzIymLribvKpg4fIsteUfgpx
pH0L/o0ZdNe82Hb/roftA9W/vq/zhxKALoOPbNsjkIXpyTAtGwDlgjrbddIHllMhBSn8sw5xH1VN
e8dj3ifm2qG6idCLdST2IPIP0KCNc3Uo6de4ntAHDswlXAG5p4Iexlxnl2vxVVnGkz2zhbCMcT32
JFS9TXr93RDzi+GGd35UFXu7J3loNIw3xhPo06syvF8UIaE5vQleJtFAOmtcdC0es1+Q9xpzljB6
tDJeazeqLzMqHr7l8qJcFPJDdTUXcztiwsiL7ZJgsNH/Prt88lbxwfKh9qrgtptRZLnp1G/KGeU7
681bKneUfxNNfR8Y/aEME3vl2M/sFl77JWsILRnKdQLjCbdbGWmbHychXy01GnzbWPrmceSsHKIZ
d/Yw3VvxEN9q87YhbX49BbO7DmRTemDb5jV04GobCJ530pxTGiCPEwS0iT5ikenoi/Wr5Y3k3g2K
VyJAhBhM+TSwFOmYv60xPjtP3Or6NVnnKJlIqM4xDxwSeJfbqeRwi63JJBtwhg9QBFdzBJbBeXVL
Tpm7JSsOX+NU3QRlovZJmaPWUfordqXqLgZQK5LRfA/Y3VtVc61VeshUPt0Uva1hnoQZPMTEUNrd
j6J6mPSScYTuKR/lpW1/G+ayoLRSH1ilzY20u2e9Sy8wJ7/m1XlsESFexaBzQaAgGkuvI4zz5Nvu
u2Wp12rKHWRKfBPZr4cc1VR1LOlMvPvNbTV6TbkoM5R5wuv8OsqLH1nObZ4aw0o2IOPH4N1BlsYO
zqZfyZ6y7tzZIYpxgAeNj+9Yy8170zfiTQqImGk1y1o7z+W+oJF2BuG/GRNB3hyD3GSWaYxdPuAl
OE1Wc1t3nP6VNMn4ZnWyG1SD9KycW3LT5Ueis51pLNyYWT+rm5Gde5gwAuiRPLAZRISqDPsqyIrB
c943TwWJq5DIs2NnW+FNyE6Bdjx+SA3I44iLtT3S9HrZqcPcJBd0E3WBcbTNLNmwrR23UWwvfpPp
G0m65qkZ8h/FPMhLgOhyZ9A7rjXuSxEl+ZBMCsVf+tbLGOuVUOFKbzEXUTxuQeLDHoiSfRyZJ/wD
l6SnAUvKNvUIkZqy/mCaGLRnu3T4OKOL6q1tY6B9t+uy9wrd3puk0B3q5L4tHVhuCqBbZtg7IMxH
fQR918X4x7FB8avMPjoNRm5WIN4VDmhvLGTMQBiyth+9yBRAIOY2mWPsoNmcvGKNsOeaRMWliFLa
V+mjpkzLne0ii52cxlp1vgDwq7FHU84lsvFUCMO5qZm4OBHGOe4MKxUaxckm3CI0S9IvhzR5kNX4
tcM3PBQS1syG6C3INLEDq91Q6SZGNDCy81kFZqMfZqG+EJZ6FQ4i1zF+NnrcosnoTal/n3YtMBHf
2eaWFDtTtneAuX649GJbBnyTNE9ZXJBJl5ORQWzwS6rbMDU682xoCIaoAaQHHqddD3V7L/S+O9R3
YxTMt06bm7fBIPSdg/tr6s0900p2GQDUUJsGYrF3rOOxHC4ovLMV3xIvzv0YV5FLgKqZPXWyfEyA
lV2rofCyoOkvGRmnq3EOv1tgRpEmmph5TJfMT1pXygnaoAIn720vMP4iM0YqI6ZdL8bgmmKcNwRb
JRta7zYPuuhMUuO0KXVBHRfKZK8lAaKjLL/97z8aO7iMtEc7p+rqXe1o6Tkc9HZN/ilhxxxofWcl
Z6N0SVNJ/FeHazE2nQfLIrbcz7TuZM6h7bHBBfWU7gOZiTtsYOVFmyN8VvT3wR0SCvXMDZdZY88v
Rv883mbW4i9r3dpLh5bbLi004bHaBwM6Hbdrmx2CKL9qZTEde8numUDMaytl/B42OFXi/mITCA3T
xfi+ZI8v6MPMEuXBfw2q5C3uigPNbHljO2j4LMs8kXWOm76QHwXW6G1no6Tj81NXPFrSF3d/mLfR
g3ee4WtXAdPwaHIdrC06363QKkIp3NI5yV4nLnEsDG7G3exFE1VgXPhvfTrnt8GUX1zNZbaRFjmL
T+yglSW2ylRE+uracHQH1oHsKsjFJYcX4QxxY2MSl1sdpgoWcRIp/VTcxPT5K8fP1VZMheCuoju3
btAC+w13zWjvHO4L30PMm/Wc7Rs7LVGz+83Jn7DIIx2+ZdXR7s0YRlzXZZWXMOYgQgdtQRnOPh7Y
sTkgsOPgwzePq39ZACrbOUisE7qA6NjW0r/3R3rlQfPt77PxiMR/03BanHQ77nZGx9Ku7wMmX0pr
tqQgvBe5E7wUVoC3nXDlu9icXwOtcbZ22vvHyeRQ4XKFu5kgZFg6QVc3NiQ3jCcpWJSzYH023fJU
5Wl3pO6uDnO6+FmYj+zK6EbGmn2dh+zQW5ARFBk3U8JJL8NwH4z010Nv3VQc1zfLkGvTJwXdME33
rm+k8aQXKsNXyF/pS6BQzGlHaPLkbkJDNtd1WhVQZxM0homVTxfBncLrc7VupsE+VzQ0IdSoguSx
WzAO/oY8xr3OsvMpHtsPfTrbM4LjXs7Evk49bqmMlGJpGXuTkwHKRrdBQrJuw+kDpbFxsh37oxH3
+ZAWFz7pY5+glWLKTP4wYVXbxJJgsLjoOFLkjZH7LCyr7wzQq/XcRDDVg3hT9r2xccYcvGcXpbuM
0htbGcjxHoUzK7Vs201uurXUYhTK9atOFgrbIZaoQL13cknirrRT17R3YwlqMBqwVsxD5F86Qe6L
jSw9dHDGze2qAK5VoeN+6Jr02gsOkLTqnWMTaSQ1G9emC7ke7Tbf5/r8EnSclpggoDZlm95KY08L
Mi6z/PaPN5IzhemfE9DQIRiDch/cRHF4cKxuPJXMLSA1w+ZSKScVYU1H2cyP9dhuW5f5bWxZ0z5r
m7cgHL5ErVbdlwz11zFZGHltXBWL6H3YNHAQUBCR6mE8FQMEKDKXkTz2Vn0QWB8PbA26dVbX8qg5
ADsd0TlHJH/fFWOcaPDlhcUtdxGyTrZoeEuPLFSTnqfZ+8IkNGlAe5JGbbUeEhPoRKJ2uBnNnTSV
ODEFqP3ZeujrlmSHinzH8pQxDvjKrsjdG0it2M5PPq4jY0uKIAJmK9zAivlWEtjMqWK+6nYErbUG
TjvNMRxNXI51Nq+gIlj3moNgfrDp60qbqpORWS7rEpkuVZZdtJ7vY0ZAzbYCCPBUopbzxAAwx47u
/CJ8BgM2ruYpMzyIRGdf5zOrm+KHslB7hY1svVQFHaS2nVkW6lQPUXsuEUwgskMxiRw/2tdZukly
l7iMNH9SWYPXv3WAiI24NRq1znTRYRdG7CGrZLyWuNc3M1rztajaH5lTpa+jXp1K2+NeP54n44h5
utkyCA6gqbrk18Q9XFV9DklQHL5Y0kdP0bRgjRpcI3bsmOd8ItAJrcyXujGdFxtk6casaqqY5a+O
/DJAwHqOokaehtpeyE7fwiQdz0bUrGfJfTSBShWSM6SxFzrMYBv0BLHHQ053gsJQtTiF+yuy1EMA
d3AVi+LZ1e1wY9TiHqnLUyNxYFky/5ro81OgUsY+2nSbGkue1V3Q6HcBJBdft5sVU8oUcE76Pe8y
6uE/AridHMB8eVMrXEy6MW36Se92rFbXdjm1nhMkRL+mnNNTi7i1Ns7FvK8d6xBinvecHviNG1Hp
HLLJ4WQVTBOaOSu3dVGEgEpuQgXjqI37H0bTHfJ+uCrf/9qp2mJuLJ/yeHg1NMv0ckaEWbCIAuRL
kljngKH4yiC/e8scX5m42bmLB8Aa2JgPCPZqvnBFf8UR8p0f6lEeUnQbKJVXjGL4rbU4Otjau8pN
Rr64GyBlBbSGCFuYFjWmCcKu7dONVZe4pBgvhonzWNidBljKejQjUmDM6iarFg4CeDCEVHfhAOxn
0nXcQjGCDxyX8jBLMDOYctONaItT7zClUKXYUXDjVxz17FANTF/buGiOmW4we4P605hofqbuNs9I
SO4qNPETcIzaBjDOvQRSUBuCY/LnYxMbZ4eLd6/5sbbpeT7KI4tQ3F4Yt31x1v3wakXx/Kwv2Qk9
vnUtKtpNiT64Iqdllc3U3DVXyi7OHkOybAnxMcI3GezbZlgyh6Tcdg6Q2yWleey6a8kHxwhoXHW9
ZAg3YKWm3pxJ4IhHj0VYexDckBg/Lwrr3mxudGHQnM+YWF2noyDzTVjUrk7rmQuIUx+Yb+yjVdmH
IMgujsnCoMEnpiBZo0An2NW4YLuX5ygYL/287Buj0PKyAvxHUevimM0VoRqNNe46tq7rpsAQwW3F
vkgUROBzSFYb4+4j2HJc0IHXbnRX2yRy5nLsd25dMDAHZjkgDfOCCeDEEKC8Gzq0UUXLxJjjljRX
wug3dY0+bpr6EaYcsgynreS6bJlfEOcb7EuAY2v83d066eZkF9UyXpV6nm/HBM+mKxBA4dEaqmrA
QeiuaWTzR+D6b1VG9LGiFknc2D03Yojull2UnJPyXqAZ1VK+x5XvXnKNdXHYquB+9K0NXE533wzB
VZ9S1kGathuSXJ6bTmeD0LLti4YxhvjeI9HsGTkp3b8Q4OYilQuafZ3aX3FWiz3fPvTIWXuhilts
Hkz3WgxtosPsL2ptkd3UJCHNoUQUhKR1bG33Klo/XjK7unvHZDMV2qnJbEqcyHq2GSBi/2nqVD0G
DZp1dJCJu/UbSaVWObfJKJ8YQ7TQ8KERkj16jM0Gc5Bevsd+qZ/tArV9XmQjybc+eXhzGez7gv1T
em3qa9bO5cPoF+9+ZCBN7d6N5jXs0wESI24kYXv0NtZdjidWI0vjoHRMW0aPjmYGn9KXxXxk8PlE
H5kfUx/vV6zTzJcvcS7LtzqjjQzKL3Ybi0cK/K9jEYC6K6yTbGmbmGGCgIIEuy9MnxlPV1dc9NiX
EoYRtmqtU9DgoNAajNfmAsxKU+6YQ3OaFQl4TSa/ZNXAYtEa+muZ6T+k43NT18XrXFesb0fCcpBh
e3ZmGFvNMpJdmMNOZUwN8MKamLuLIDvU8WW2wr2zBBfGEc7Txv6iw5o1ap9eWQEVy83ncsCYMGag
DgRkE2YY+jbkFkx7dRauvx8M9AARYVdApymLub3QaW+F3RKdjechZn60uJGfpGQckOezthmtNYOF
gBh5eRPkNXdhbbH1aPBQIIIRgvpo5MXFrIU4VLXNuRdYexUBoGinwfK609z0E8FDBsTASl0k51nK
nIpQiq9zR5rHxFoCPUpKPm35Yi4g8mKLNuRA7uwEbjp8w+Spr0KBlzKLXtxR5wDTYGrZOokTBdKs
tDKC80D7rA/ZJhDo4uoYGaNyGlxxMUeSYvrRhWetUZifzbjwdPE4S1J/p/JdLSGAAp4FZa89HaZM
XiO0zJuysqVnUkswaCB9DNZGadcXR5/wK0oU6ZPVHcm7sahRQsxpzvSQF5QWmUw9K6b+mriAj1NK
kw5UHLtMTLZqljD0JC+AZV8R04AA51ZD68Wmu+QBMnmO2+o6ES9zW9frqmahHCFG183XpODct6vw
oua83+JBZ/FjjMjcBsSWyfSjT815S4N2aJ1m2FtxdKOce0E2HoSodqVy/D/FLM27IYpeuwoORYVT
PpKyOI5BjXizYZBe9SXpTIXY6pJB7EgqQBy4zAZnNiqzCoptnFlMplgxH4t2gcoWkDMm6BSHiuwS
7nHyViu0HzSBZLCFSISrRe0xSsWURZZUCiklIqsCj+OaRlla2Fcqv6c4R0fdOiC51JQar4blPnZO
Ox2KiGSQtCVNE/fXwWDlsBPlY5X3yDMbZIaqi3vPxnW9arBI7tALfciOxFaXjkT2XX3rhmSxLCdV
RGN5sov8oXdETy8N1C3ta/nUd8rf6HiGVvSMGC+7bjzHZcVixYdXM9HOm5UbPmAyn9dGgDm5LDFJ
OBQ+G8MEYITnIERUGiBCmFAi0poYbJSGZDOQC3QsRn8nJXT5sUZCXoNrWftm7RyNcn7jgCYVqOMP
Bet9g7fAYClMt618Urus2vfKwtC4wY6CxTOMAEYf5NgOjC+NtCRiLkI7UbVhvp9YCF7HSmpXX3eI
LTQRp6C7WeUaAQwm0rhTOmGJEznLtHAkH9EtGw8Z6MqulFqNoXmdBeDbsOL8IwU9CmEfCEzwwnFf
Y0FSaN8A78DvCo/SPvgZNXjh9y96BWfZnBjGMtrGYcAWe7bsxPOlDex3fI5GYFWS1m2lV+ox74kR
pS4o2alYRnHXVZekRean9OR+STUuA59CutRfdDFca8Ybt5bLUKMDpbJK9fScjPW7KsDiUEVOZfjO
hUwVJCPPrqAaAIodwDssXa7LLxyQlV6REUdqkfXFreAymHW1nTUaE6vlD9zQSBSYX7PF15EvQp/1
m36Lq+aQNQQuT/XeMPRTpcffwBYkx0B80AmZKGj4KgmyvwNTJisRM0MdEooYICJrPzEurvOiB+G7
BfOYYxkrQRZFPww7/iHrOFwDaENeptm3aY+0HE7udbBfpzo4YSvwUkRBSVGTsFALeKjEazjZmeT3
Ax44/6jH2SUH3MOmjIhDLWcvNS0OapvPr0ndLSN03H/0SbFxTQ4Y1j+ILcHIXbuPBE+xI2qJVnWB
1HXxD6G1L4uZEqwPKdejdZXFA5IrJkd195K32Ts+tHe9KL5nIZdLZL8PkbhD1Q0FjvOLsqQNRrXR
Ru3DTNB+3poiIzaQnPK2vbgu+eE9j0VQJAqTDA+/pEIymuCHZtBUsL1YSkqgJMFDAQyxdNtHHdwg
0/MDkuobOS9UDR41dulDjIFmmsrxGkskgVrj4kcOHqxG3sShmrYdtf4GQMPVnB9ykg7jyCB/wbD4
wiZXC23W+o+XqC+/SpA0XjpRlZOPQBLaY0RbYljtiz6zQAxpL6BxPlI4Y0ALjGtFcgI74vzDJryM
jexKJ1q5glISw2tLfeLzTN753kB56DcvOJMJp21e3P7ecTj+TXmiRvb3RY9ZL11wlSKw3rlndqob
kJZMJi+/MTnqxa1eheNBzajSObO8mmZ3j90e4eusf6saAsO1iU+v1A+9Est2yt8SZ0hthZ6hNb8l
c3f5w3DgXLTIfhmrFLX18Ibv7KYb43E9ifihMdQXgH+3MxZCyW66c4u7tBxey2m6SSJExrpp7t0C
BY0l5bnFTqT09M01zacJobc1tx9FPJwI/3CAcxn+Wldz/Q+c/f/8Nv6v4IMJecr5lzd//0/+/q0o
pzoKwvbTX//+WGT85z+Xf+e/fubP/8bfb6JvsCCKH+1vf2r3Udy+ZR/N5x/60yPz7P/87TZv7duf
/uL9EZ9w7T7q6f6j6dL2j9+C17H85P/rP/wfHz+FMHwrurxdHi2Iivw//vmPDt//938IAdX/1xEM
h/x79PZ//fw/ghdc52+mLnDmm4LGTjft/wpesNXfpG6YLkA2+kT+p/jv4AUyGYgLMB2llFDcRc3/
Cl6w/+bYumm4ypGOST60+/8VvMDj/BROoEmewnQwd9h/zltwZdTbTTo66HNDmCnzPE3PIdFTtz+9
Df/8uvwcf+D84uGtPz987GiEaeFK9mpIYMGxSWMLMpBeN689CnsX2NkA8rQVLU7Y3z/j8sj/+Nou
n9N/v6Dlhf4UIIHQN1GY6EFo00rHd5L0zgnk+PK8Roor/h9pJH+6Dn5+Yb9635awh5+eBlaRHQ9B
bnvhVJKJXEazogCfZfH6+5fxqzfuU1iE41Z6GbsTHAhRmje2qznqvqXzns6TapGukpmJvjsj9uD+
90/4qxfEd/DnF1SiJO6d5QmJ03DGYwGBGE4oQ9bI+/0TLN+of/XB6H9+AhXN7HQ6w/KYshbxkx+F
BnQk3U1oi2tajMleAXoAevT7pxPL4/6L51siS/70ghxI3FaDArtDusSYSaqdgesA/4ubal+R540x
1PVhJINicrQz63JlpGuscDI7//5X+MUrNkhv+fk3SAMWoqlFMzUQGrY26uJHiAmu0hlNkYFx8/sn
+cXnZixfoJ++iJAp7EExvfPgkDkvQV07BJrr6f73j/6rl/DpeEjVgqM0IP0mRhR96Jz154ax50pn
XY5vs82n7e+f6Jcf16eTotAGq6xCy2JuD8qZlPkv0modEqRcwC4uWwa0NMEmtZmmIDx5ShAQ//6Z
f/UGLv//T29gnSJnKyVNPPRFwKbUcoyGS8s1gr/4BJ+OCjmSUTUtDBwbKSdEiyTJkOfiYPD/4hN8
OiskBvC8aEoNi+zk2JeWxA3twdFMPfg3Z+ovDqPl/vTzW9QovdOH0eICcnxkDBFSQQa8ITaPLK5A
ZTIH2YcxLKK/9ol8OincIlkmh8jQCsK0s+1QC8QDpLYX/e73T/CLe4T8dDQYZuGrodScXdt2siUz
sMgBX+CiZsfBkm78NxfPr57m0/VfwYnwjZE4TzYa82NST+FdhUT9gqcuvPtrr+TT1T8ko0IYY7k7
ZJyRZ4oqTE4uqCZ1j0ouGf/aByI/nQIhRNtEOSUxK6k5HbQM8L0bLHvT37+IX1yB8vOl78Oy5h1C
W++A8mJEOZpf0R+V3u8f/lcfw6cLvCMD3FGwx3Y9pObHMcFtyJ2VkjzCDvYX3yHjz1dIFxn5RNyK
2plNn0T0LegwVyAG6af/2ov4dI3DcQPOMy4fQVUb7rYKu1hnTlx27TEhD6b6i+/VpyvdkZPRCI0V
vz9l841054r9qWsQk2ulf60klJ+u7swFpoErg4uPNrTbWIE9lOwEka2fjAo04RFUtOtcaVAM+68V
a0vk2c/nlzPxlum65ez6mo9pF1qMdTb5CGrr31zpv7hNik9X+hhNld3K2tkJLTCcVSHRaLGr6XyG
CplEHB93Zh39myf7xWksPl3zUxAHejbwXbOyvnTgJ3bacE6l7HuaVCcStwnwRP2sRCvGr7//9i1v
1L+opcSnAyAdA99BLgaO3ZWhuGXaPzffGjmHpaex8UZ2FcsUZqcEl3vWY7ZZLwiGDOv6+6f/xQEh
Ph0Qk8/i+f9wdmbNcfLcFv5FVAGSGG57oj07dhI7vqEyOCAQIAnE9OvP6tS58KvPNFV9l3KlpNaw
JSGtvZ6odFJk5ztml1Ph40EauKDzpS8dPTxrgWA9+JzKB9uWuGjMfoaut9tHWSEmsEUnwJOlQ4fq
SOGdCeMvfMHVdz4+2AokMfqMrQT4UhutFeRkTCKbgdNEhimsrII5fpfjOKiVBWpphlrrh9Ak8KYR
sCdK+JDgxazYQ6JZPzlRMyd4djAr3y1LzbAWEANlclQUGU0ydy7eikg5j8B1ZCvL01Lp1tqBF4Ma
sIEwBghtcIstDLzwRGI40v0uiy3XWilajpRNf9RRgkcQZC7TEIKv70oSELZqbiSoCdA2Zr9lNbf+
ysgsbE+utXaQoRaYR8hiDmApiQtZZCVAUlNm6r2fsDSuTK+lWqxFA/kfpYLmLATESJT7AIYEgMIB
VJt78sJjm2stEkhgdUFBGpFNbqAV83nQ4yqNhYfzUbow9K61BgQeTOxGbBAJMs2RDdLBqRvu/P5l
E8s91frhIwBfUU3kwU4zwbU9rA5z76WGx8HKCC/9dCu0vQBSaRi5zrC3dOYvQ18D/ttnDrLyLusa
K7bzAsZZRMMix0lx++y4RB3wPUAv7BorovGEwyRMbuekS8GMpBV2M1Dh0pV5ubT4ulZIR7U/41Yf
4+rhwZ0M5gi5611VwW4HflNj5CTwFD5AoQ3ZS3h1vr8+30Bxc/bfwS5cR7tD2mKwZfHDxbMkoOrj
BPsFaP5BS1bbuBMrVX0edkFsBXeN/J159sCzGhz2js/bsj+AkyXrpAOeZKULP59eAGj9tzmkD/u6
gIU7ZJGBfoq7pth7tClXvjBOv/R/t/4gtqK6OzmyABM9JJChAa+o5jenLG8HiVRHQtPXthEGRLdi
ZbItDc2pHz/EoddVIo3gvZa0jCE3QxMYRQNCXUpT7dJG47FgFCsNW+o2K+Sx46dwbiVAeTQFhOGa
+XCJyiGv2J2fZUtDb0U9g2CjdEAc2ke4vbjuAuSqwFRU3CDXpF7ZrZaaYAU+Lm6d3jNFd9AmG9rn
1MvK7FYiO+79siZYoV96vFcZ0mf3I0xW8Rg2fw3Dkw4gRd7e+RqWWmBFPyxfSxpFKTiUIscFbQt9
OV4BzUrpnx96gsgKdCIL6qcgLuxl7fzIQIzCu2j8INviupOQpF3UhMgK8VLO2nHa4P+bQPF4BjAo
jK4vK90ObgYAbpQDEhZDsrzxT6W3l3eQFdyl28tUtCgdrjqwUJfTI2D20A2XyNjAI/2FbbCCOqdI
2HOBMt+PFOp3UkfABTvzhd1vhTHw8wK5eygcZi3Vfqaw184GWOec7/6F9SiygnjscOMlphI/3Ydr
f6yfxw4mL4ALH3pJX9oQvgWXVeT/d+Gr4MZXN8SF+r9gsEZ1kR6B3IURyQaEHANerdwWL2y3QWSF
dAvgESRvgwFoxAP6F/5iZXx0hNoGpXPMtLvPe/ql4mynoPe7rGlWjLsp/G0m5J8DDDDh/FBA9IFc
iXbkP2npPYfxeNEJMQitaFfgqwDnYwyS9wDvCwouTjLIcKUVC8t5aIU5kk6cjMOuYd9QJzhkTgCZ
FUBsD1gLxcpkW1gMQyvWR0P9moawiYKVfgNgLpRHsJUY8zDcXTQSoRXuyGSKKyORNshgYf8UawYo
ShVhLJAdvnF1zO6qCTLC85UttcaKeo+nvm5GIHogExEAl7fergWVcX++9KXhsMLe6FSSDGqupIvJ
GzLKb8a24ps6cla6aql8O/DbqaimyelO9t/3WHV/kDT7UgIaff7nL+xMoRXuMedV6NUhwCI48mzy
AVK5vsmf+ii7BkyIXDhnrWCvgXoHRx2WGpojQUUDJ4fLqIcuGF/Ot2Kpk6zIxkv2IFuc0fe+5vu6
TZ+B4oSxd3Vzvvilxer0Yv7xNBjxIXNwRJgSms5uQuBzv0UGDyQtXiP2WVPwJEzhC0V119xBupTt
KBzbV/puYYQCK977jJm8RMmJwPHwHpaw9Q5uzP7RmaIQaUfCrHwhLNVjBb1RwndF2pgEZJWHskJC
NPXRVonMgUDFf8/35FIlp79/OFanEVcnMb9Jhl6CYq3nhwp+RZvQl48i55ftxMFplnyoJK5hEy6d
qksir3gPDOPXWHDCx/MtWJhqgRXv8NTuYIHKsZr0w73XZg9k7m+kGZ8uK94K9xkeEUWalyZxtTx5
MDf7dGjeBISvl5VvxTuIuePACcqP4FtQ1tAEFc2159OVnWNpfK1AbwD3zTqSQZQaAEvgqpNwCW6P
HUDbLXwBV0LiNCU/+RQMrHD3PCmRRO87OC32Nx1SOOAf9y0FgyqD0Z/x1coZZWGomRX1sBFDhkKD
vioNDnTpvIejziEFvuz8UCzsS8wKbCqHCSJcz9k3c3/Ugw/l5sooLP1wK5TlBKViI0/5iR5Uk21z
rHBcmKlZWQ6XfrgVxFx0Y24MfjjUf67EE3L8flmPnNrzIXBFDIe4ucS4ek3000/VfRmHx8uKtsLW
qL4cIfHsEigGod6eOj8pDKzazpe+MCGZFbURhFaFK+IObv8w8gNKvhM3EVTLsEL44rf+ZdOeWbGb
+V3mSOo6e6zH0N16J8PFn6qd603mKpjligsnphXEmPVKCRdnAjYDooTXPrWlPZgg5/vq3/PQJ9HL
rOiF90DYUQYtL6jSyXiVg+qBlKNN9qbhH/DQ72sYZ+3EF/0NVmhrN20LEUGtUM6zXFGY6HfIM4G9
isvfGKxWN42T/jrfqKXyrVge8I44TXXa7r1cHqGMDHapUzzBlnFaGfulCqyQ1sa4eF5FBXAgeIQJ
PoTCUOkH8WXbwv+o7yiboLSO272uCET35S/hi7s2ZCvFL6wY9NSqD4GNpKSQANDUJfFA6H3QsPao
6BisRN/CpkOt2M6R6yZwAndgaAoxfmXMrxBa4Lh2vnmctBcOgBXiY2xgahdjAQl9d+Bbt4TWaceQ
NCuQ6wE3jAur8f/bU7D9hNlbgdjLqPwJoNbLwJpXNxUrx/2laWSFdg9pug4IugoEKLyKnLZkR+A4
Tgzc9S4LBSu8kdIM79h4xBeFn9/qOXwr+HCHFP5v54tfmEq2mq6oQpeGOYERhCJ3unD4ntOIJ+cL
X+geWyhnMg19q+nxscXgMwxDmiiIYMowr+jwln67HcTMqaeMVC0SO5i/9TV5gzmyumzmEGtXnnIP
lnTIDk/o1N/kglw3QwOoYrUSwgtBRqwQhgdvAcUwkrbKIX3KIxDOCvcrrCHVVqVq3p/v/6VKrEhu
YNQb9/CSAtWaE2Dj5TGKMiBFqj9OXR7O13ESTH92eiRWJIOW3SJ1cdBJ4DVJ1UL8yzwgS2nF/pDB
u1V9Gu/qLL/C4wwS9WAatuOufKZOB1P+1F37SFmaalagDw7BiosshITm/kPbIb2dhl/bmHw/38ql
4q1A7wYAomTQtEnqEHDHGYgo8sqt1q7vFg48xAryPo0AhBEU8KSO70N/BPIqbb9kRJuNH/G7lumV
1WQhZGyFHJ9hhaWRApvEyOco6XRfRReekn17z3a0L6Bb0UlenezxdRiczH+RmDwUPi4ILxoH3wp5
VtZjDaM+dNTUwQcGWL2cvjiy/Hq++KXuOQXSh411hBBWBLh7wIrSw0RuglkNdKpkpfMXJpGthwOB
keEsgyxtQb0XuGY9Qb2/p45cmaNLP/709w8/Pof3ICwt8zZhPqfD3i8bmNBmeEIuV37/qRc+OWn6
VqRTmB1EBgYCyTw6X3gF430lH8e6SUZYX54fgKUussJYcKZwI4Aq2rS/U1F215jx2PG1h7Wl4q0w
FnDLqFQ/wYyIhL9dJPJswSPqvngZPKMua4AVyX7YwyePY4IaoNJB9vJuMgVHHGj+V768Fppga96q
MXW6sc3RBJrpDQn8B1gWP+Q6/nNRA2zJGyi5xtAYI4AF9QbJ2jclIPIRzNLPF78wh2yRWzzA9bYA
1i2pS/4davMnmGQ+B332INXau8RSFae/f4gDPPJrF2dunbh4C2SlwGc7zOai6naAyeX5ViwNwunv
H6rAtWuXBoOjEqT9vQRZcDvh6R9gr9fLirciGWbHVZnJAlsq+urkTzVsMhZlW0Pby9bRf5v5hwZ0
pFBOgQxp2ByM38Zx/gLLiS/Gib+db8Dph36yUnhWGLvIpZtqmBomUSQC+N8VCpEGg/Ln88X/K+ez
8q04LooYwKhiws9X8tscVrAMVXfcaX8R5QxwFQ++wSPLwBmIMJhygouEGxsPmenFhe2zorwvWJBW
EVHJHGt/67X0vh9AdTnfuoXOs7Vqxqmjho2NSuAcCorxJiQKtIQoBtXusgqsnZpOjRvj1Vwlk2w7
CdtlpVowWKhae8RZaoG1S0+lgVcMzGrhj5a5sLMfQzhQmzgc9EoXLYS4LUnzKt+lQ+zIBDa8f3Bz
eTsGcHsAr+je1a48nO+mhSC3lWlhOCJDu3dlQkr9jfGJbdwAcDuC7/qVZizVYMV5J6DdbEmNi615
rt/7eZyuvdkvfyLnul5TYizVYW3aI9eBHkZ0FQxRYKseaDiA+E+j8C6T27hWqAu/GSonNDLRdSSP
U+u2B7iQ5Su73dJMsgK9Jz2ZpIBbW5EyeOY0aQYDiEiuvc4vFW/FMcEqy3yYliZxnQJNFMJmlsJn
tAnWviI/n6jMlqThdbRsatnLJArrImlxpal19K2p65/Aol52rmS2GC0sKx8ydY1pRDuQctoveTe/
xFGbnI+DzzuJ2Tq0LJ0GuHVnCs5k8VvdDABkULr2lLlUuLVZKxhQgYRWSWQNOPrNCTygsMqqv2j6
sPgUFB+2Odl1eRES1iSpy7a40XV3sNoJ9pf1y6lJHwrXkwPNhUDhUdN1ACKyq7JeFbGdblL/d4dD
Vtp/C1cc3sgy8pukKCbufMvgGAYueAFfe/IUuIboGydPA3drUmCnHtswDeWViv0APkEUTLgro/zS
K+HYng5TgjwfMuyGYSr0zzECP3FX474bG2XZ1cVVNaSZvs5GJMglzlzkDKSEEi+vMfGD/s3typI/
x2nDOuBJ2zAC/y4AuGwYYw+WD4y09Y8xpDR97GjgFL/cLCjNH1GHOW7yyk5V9wGuCGDkz4sQSAWY
/Qz7QeoRjnzaixkM3yr4iKZTqvTBq8lkjriGnbPjEPdVjcQAGbhXA3xN46smPDlPm3HMvRsXHtAp
Lhlg/lhfOJzWQlaN1OCXkyZx8Pa9aUC6YdHUXHTeAorgv8MJReWE4yFca0VwgjvXD/C9uE5DftGB
kcXWOtbjCWkUPn47g/dKG4vrsAHEM4p352f653sIs/V2rIfQB+5FMvHjeARQJIaNylj8QQb7yiay
VIF1ItFuRoIS75C4WilAnMISRgbnLSj018saYB1IYAUY93XoIppcuFOATS0OSAfkx4Z01WVLTWQt
ZHnAwTzxgzYJ8cxzNSP5H19/mj6db8Dph36yHESnjvu41lRZ3/fgWiYRTGS2EO4WNzjyzns1av9q
IlzdGs+96J0Wpvf/rUvVvENSUIzOQtY2kGHqu66Vt5lSs9KYpdG21jYwLmGmEEngBTrFsl08sQa4
6AK+loyXl517WGSFs1fDkMshmLNBVrFxD+awfJcmH/+EDpq0EhinLvlsWKyw7mAiljp5h2Gh4i+0
02ARt5dl9rDIimlpBt2rKWzwpdwEX2tZmdcSyOA/FZ2GH1NDmr8XTS1bXgfM00xArMHSpOI52pCM
h3g9dAL/VpUzgUkzd9gEp7lh/Hm+woVOsxV3g6yF544ZjitR82YaMySc8wt3fFtrJ8GiKeYMmzKZ
Or2NjRdg34fF/GU/3QrywUUyPuO48aoBtLnOwbQEJKh1v19WuhXkbVFnZQp2T8LqfyayxH3DR+60
EtZL3X76+4clJBwrNVctjqJlCnMlU0cF3tO7NQniqQc+iYTQimmfCBPz0wYXVdE1FfIeh7g3wqfv
pgOV9bL+sUNae6MZ8XGcwImHvOdIKHgH3BFe2pcVbwUz80ld5EB4JCwIe+eqjGtv66bDwFZ0Hguy
NxZaEY1k6DQNRATDaG268pHXE3i9aQi7w93QNg4cGqt7Jwp7/xB02E+uo2DS03XuMNZcNgds4Z0O
Cc6OBU6VwwSH2i0sunGHCHMpKQ4X9aGtrgtcMuNjBItWSk6uf4A2R7gkGWFyt7usAmsnn12jkYrt
1wkhHiwgx6EYKK54YM+6MskWNqfACnEgL8GLhVtV0mb8te3KYz6bFyRk/L7s91sxDjry1MVmrhOp
QSYfM/J3Brlq5bcvhLgtpsvU7LVtCcJM79KDgBmh77crJ7SF+A6s+AaQyM0GONQADQ9hK8wUErj+
fwGr687J/G+X9Y0V310udOYhjS6JWURgetCDW5fpeiW8lwbWCm+QkfHZjbFN+NTMt5nrjSfad/GV
Rrm/MvuXqrACvC1o3dDaqxJdZfcheKRp4Cc5WAkX9Y8toMtgeE0D3aB/CoceCcBSRyHlhbcItn5u
KAPY05akSmgD6thEZ/21KWh/BFYerLnzLVjoIGZFL40BOAhqt8IhGRgXAFPhgu4/q2m+bAYxK3i1
rLMM1Gr0EM2H26iDrTH2If/xsl9/atWHHTQGQaUfPOz+BcmRRByDojFf5V1Bp90Ac8Lw7/lqFqKY
WRs1DJPSKCAZFunghAEb6ziCr60DuPjKGro0Cv8Ty7xVfcyrxBfmSTTeznTuU+al+/O/3ztF1Cdn
AVtYB3uULnJhTYps7nYXOfHRq/tHRYH7BAkGhn6HhtE7GNj9dRu1QT7xSr1LzbICvAZL2imhpdzD
ctM7khL4rH5y5DP8t+vLAtzW2gkOWJnrtyKBZaQ8eC1ACbIioDFy0FXP995CK2xpnZydyk2rWiT9
LH43Stz4DtS+E6zFLyvf+tSGIXw9mQk/HIf+COioQco3WDDqh1nEcCC+rBIrzmGNlKZwxBHJrMNf
TJRXTZ4/y2JaOUktRIgtr6O9i6d0pJQiMbqBDahWJP8amm5NyXD6lZ/MX1tex/22rvP0NASkSJF7
IBUQfN1rAWbeXpROAIpkRVdm1Gll+qwuK9iBPjLjDBQC0G8nPovLN6bSSNnz4IwFo5+1j8mlHrNC
PgY5EuAqHPm9ofNODCloX+Gz66t2Jd1hadpae3fUD6nE8RntyINp55WEPrQSDLwZRgQXjroV31PA
8dIwKNiQe9nYXBeu5977PnjaK034Z3v12VhY23dAiQ+6usG0QpZDhXxSgLfhSgLvRySqeKwHX1A2
7Q7v726ZFDqNkFdVRHnz4jFkv0mRyW0VUucphCsrnromKAMBNchjR7zKxveGwyCHXG0NK8bfpKIn
s/Oiu5543iNjD36kAIHnHFSuitP5a+4hVemLTvMZpEUXgtj7QubODGaik7dgqhMN92E/bfrfF4Ws
LQRkc6D8U1r7PkvxjNYDzXA7BEV1HKhbvFxWhbX05E5B+rnv4WlfsO9t6u4w/76UzrQyfgtT0HbM
w8fsVDnBUCZkbiVQu/RKzd1rrNY+nhaWBVsRCDueKpvbETABXgsf+UOT7vbxBC3Gbq6UM1+HyNmO
rtrYKS5TSzBbJeipmAW0ZyXupJ1gT8tBHDJVHYIAj+odUqRW9oSFRYhYi1COqz2PaLjcK5lxeIU6
WID86VoClxAMQDxeNvzWGuSBsGxKbcokEIY/Q7NOH6I8G3+OheesXMIuTQFrFXLTOMx8qcp9O5Iy
ACZ+7KK/LQWa78jBIvJXVqKl/rJWImglMtMHcL/JOF5HDoaNHlRuSBjg1Rz526hffcBaujOwlYFZ
jnubVIsycau/afQKmfS+m8lfWRAgmOVV6UV7aIDuO712gbbw8GQrBJ1ReriSqMtkrp1j7uU7ePEA
FOhuZ9VtRq/a+0IdxujCSWGrBkOSAlUlQoAwMhV2V7Fo2aGJYkgRgqwX7soEX5gX/yMbRNkBh0vL
bmyMhFk5p1tlmvpR4IS9Oz+7F3ZY20sPbmqK8wlPaGHIukPAvWzLHXftw2mp9FPDPnx69BwXpsR4
eRJMwJ1pPoFTJbK/l/10K/zdQHpChCI9AUevXYCSaBOsdPzS77Zi/uRYCgIMip5nipQpnMg9lZz/
1UtjasX6BCdB3sJldldy/0bn3TFWj7q4bDf0rQiHjtINMWXSnSwGdY38xOIwcucpE8Xhsl9vnTVS
FsIzljjxbjQwG45qUGaJ4zIwx/P38zUsLR22UhAOvDplsMFJ6lq/+1y9Ij/xHpYKX/RIDqkTPIx9
DoTN1L1Xcm2eLqyMtnowC8IMhCjDEwGq+qFv0vHaU1gdW5J5WzzERCsL/cIqZcsInWnEE1KlOZw+
yY0G1z7t09uBDAAagLYQyVvMu3lTm8ucMpltlAfcrjItaeId7qOc4VCfMlfgNRnNu/ODtRAnthNe
DqmuErSO8RAe3Gagq05M/bisaCu6pxxEtSrDwU50Bpn0psZSLtjT+cKXxsGK7x4ZEgAKN+mukuH3
dAi3Tv8atW8V7ipI7T/1E+A21ZqYZqmTrIif4VbVgrXOcXuduTvAD83fVNfxmu5uYUH5d53xYY2N
IfemYcniXUSBZ9l0Xq4OILD8NX06O5vz/bXUBCvsTQBET6hIjJzzGQS5Lx4g2udLXtBEMls2SEGM
hFFblife5JD+piqLivwMgxEiEegn9HU+Mah6HViZw+p3Ht34y9DpRu1DJOZ2P/N50DTpcEDXl701
2P53o6M8uMN0p8813WVXZV9X/FCEQjrb8y1e6Ev3dE7/MF415x18UPJwZ+LZYdcAWkzjAS7qyFI/
X8HCgd9WGeoO6LA+BbnVNDDELNP+kafVfZnqd+YOB6PWUjgXFk1baIgjIyOSgCJkZJHjjOXelUVW
A6zpHCsarlweL1ViLQMSrLk27VBJDybOxqm8e3/mV9PsvcReu7JrLtVhrQY0N3BnMUgGACXkAFjV
I4gpr2HA3nGZ8uv8mCwNurUGNGUUuS5Ju33v5xUQLg4cbUbqHi4r3dr2s2gqXeoQmMEgQRcoLZ3d
i5B038+XvrDA2JZ4FFdtxAsU+FMnxBMPUmjSutjb5hFdS4P6vHuorTfkevAavE2f6J15+U0CP5Jt
AncOV85cpy/1/70hAdnivyEH2tmgOtPDaFljgpoW7vQuu/N5dKwlPdZZ9JKHa8mDS02xwhvp32Qm
EWv3PPaqAwO7D7idVX/Cz2Ob2vZ3ZPDJLMqu3asm2zOP3VMCqXXcqr/GQ75aMf05P+ZL9ZzmwodF
CnxjGMaFoCqBuPXEAcSuwvxGSPVA2+n5lBC0svwv1XPqxQ/1sNIEDlEYmcHzHjSekPEM9SQGUBnD
Ot1NfE0ctDQqVog7s6xUClTmPkMu0y5GPt8Wi/ya59rnEUKBPvlPK2aknqS81+0+lP4vLugXWF38
bQAdPD8YSz/eCu+8yqumkdTsWZyHG8en0O7PabM/X/rnqx+1RXjCK6G5bPB51qTG5HsQ9Sb4sJqK
V4cp8IU+UC39Nav7hfG2JXlpT1LqFWgKgA2/4d5/h/vC195ngCT20ZUc1zIdFhplu+DJPA27LkA9
ToVLNcWG+1GOgGrm0TGClO6inotOjfwwecsCC0s0+3ofyVEDS95jg9Kq30Sd/9hW6coT9sLkshV6
Mbweuooxve9LA2xfHoHK6YTiNpu84bIotGV6wCEHwawHvfdwF7BBgsLvmRa3VZY/DEH/y1Mgnp7v
saXht8J9zis6N7jp2sexUJvSkddVCdRoxrKHsBN/a9WvfMAvjb8V73U4hV0IAt+el32+kZRlm2KW
9QboW73Ro7sSOwuRaav1UkqF9ooA1XQKeLas9PAOUpiV3vrn+P3JvmW74xlvmlOjM9ycQFMclnjt
nMihzJphC4Pg22FA1njpjC+MjldIZ76POVUHGKDqjafYoWOje+H8sI7/KUFVBqrxfQ6IdUAiDjs7
+Zwp707CIhAQwG/np8dCd9qaPjxZ4GFgiuMDddgm7p3fjai/ni964Qhgq/dKz/fA11PhQQWm2lI1
1ID2sfSYtpW5AZfUfIdi3E/KKs0P52tcaoy1OngCWscZLnaHOR0F27beCdsceKKOVhaGpQpOc//D
8iPbyOBbRcaHKI/2TatAObzsQEnD01r0oWhY2aluAmP10Pt+MnNwccN2d1m3nFrzoWjAYXiahwrd
crL8ijKkJlXKhCszdWGxtPV8sN9BEsnU0N2IbAFWl7e1lo9uEK5E5FKXWxu9yyAUI1VFd/DnOIzM
f6A1/3K+X/7dNX0S7KG1yzO4ZuWa1BRG6NG7Lwb2B9715tqkafzUtP0rGYofRur7QM9TMua9Oaq6
K59KmCXtTZW7m3Fqmo0nQJIUhH4hceADgliu+ScurKi2CrCWniqEaUI8rdTFq1AC74KzN0Oh7Klr
CkOR5/P9sFCPrfXjTilpNKTBoZIOENPUTDWQrMjcOWbVPOR3HU4+a5cPvv/viPZJr9vKv3ACpLEv
lNjn7TjU49YTXPhy3zAkVrUbLZiHWQosdeVvc+3HIUDx5TzhK8KVNAWWFn4QoGo0QgZ5dZBeVpTw
Y1Vp6x1bwQP1RsgAaSY+8osOAEydDWDWa86JdxPn4FXd9206eMHVCN8HBV0gG6T4RpFc1HxtvBMl
ufdBT4JfkQtfUlJUrpLb3uvUKA/TLL0w202qH4Cso3GDD42UN85mDKPimpSk20IPIL8xkPY2Qsz6
h25m+he4AmR4h2BZhzdw6K7STYFP3Rko+9FrrmFHll/LIXDvpjrukIo68REffVVcOW1Ss5TytyHy
pHNd1wXNDKDlml9DghUkQ01FYtxcP/jthNfEkkN7P0d5CWhFReBY24RTdcDtrsm2xThkB+bMIFhS
fiXyeH7NkQjwUgNcGo3ZQQT1VRNpdgqxGOBYUMjHXZqSahsU4DVHxt2KgO6JH/MrGF/1SVS3/gGy
1F0p2R+pp9scGUJbLxzvyKAOrEHKQdoPydSLRPmx2rm99rY8CretW5wI0+IpD/ytVn/89qZoBrVp
xnZLYZ4MBtwNnGFBRTjEKk9aJa7H6QnONtvaK5BNclM12HHhSJ2XG25gaDk02LkMrLvLN1DNk9J3
261pzaZtf2XYcyoQaSErfWjL8dfo/G694g9wDr+I8wtJX3ez8u/HSG5kWW+nwT10An0F4zADTZJ8
6/s/+KIMxqfBf9aTvoaf0kaD98p99JjUm2D61sZyl8/tbdR/H7L8Hn1+h6SRKzZWv9y4Z1gdRkzj
iW8Ynx+RvaIAugXqsINgYxQNf4LOFw5fadAcxxiJyKPTt/de19FtRNLmPvezNIEAm4hNUAp9RSUj
0w5zEznMGQjJDi4hdTfF6PhW7qZZxffoWnczYNdDG/A82zT0N5n8q7Yen4vCBBs9sOtKi9t0otuw
IPd9Lg7uFN35af9D99m3Iu/fScAELLPlDhmDJfJxByTlOvmLP2VfTdc+shlTTimyifBItq9F/quZ
2U+vdl5oTH+1c3wnQr5tpuHGuOMud/xvAwng/VxNW9fNwQNW+WsEwxykRO9Kv7sXvMS8qPrfzlC0
QK3He8rVLjXPVZTh/HjIJHyfeobc9okcXd5+L2PvmXCyo1IDSN7IJzLDyDYe75j/4gXhASyH/Viw
29oP8ZBE42/9IO5iVzxlQJJMxXgrwmjPZA/Khto5VYkHhysSxAfH8+5FXkk4bLf3LeyH8lbvsty9
atziCEOLPTfRcfDGBG4lN1leb1Th3aise0CiULZreLM3eQZ8PUjBJf+BcNvMIn3IsuklddsdOHrA
wf8o5/DEIz84QbiBnm47Yb/HMphD8lbj30Uc33NYy7lRv/HqB9o0x24GJrGUe+g4H03rHEwg7zNM
KS7rPaA/+wGgCq+Ni5024iHj+mjEexj89kn5HWlSSc0jJOfg1Fiyaz9tt4GmLz7P8UWbA/d7JWP+
7Ef+lStBu8nwWQUoQuJTXeyQqXjrE/dQgie0URxjGulB3LYDyzfGj34BVXuI+uaRGGQcyp78glU2
LtmiX76U9/OJpTH24DDXt1PMDxqAgk3l1sNpxfgKENdjPczHLPWfqxFbaT4hCRG5qTjO+3G2p274
iN0InjADI5uGMHkIjJsewxwk0ThAroZsK8AIxIxJYXY9vp13Y9DzTdbBX844lP6Yy7R+BjIulpu6
G+d0b4xffzUF3ps2kNKEj50f0ediHGNw7IfaPNcen3YqbzD8pRbbjiNJfEr/sAlUd6DYu2CL/2ua
576anEfqATe+4aqBhrRwPMR15bbIjs+jMkw4JfkLrYAT2fosbgAtyEWoNgFD53yPB7BON0hKgI84
L2hYIaNepoCZk858pX1ff6/iDB63HsWSupthp9Zs+lxW+6B1udhGlIzdzcCn6TGFNS7ZTyn0RNes
CcTPCI/ir1GIW7ZGa3JPaefc+WNDt+kgcITq1ZjVh3Y02tlXXozjDJu9Mqkc1v0kDtTg4UT5D9j4
+tkWgu3mtalzc8r6p9u8n+vbdODRdqqq+ir3UeLOH4ULxLtQhu2qFA6nV0Ex9fGtrFKvfA8c1pon
r6jo85jF0KH4whFk00lH/mzHfPyZpn79PSo7F8uEpFcj3k3vYOg3jXuJXf99AobZ26lWxnfIaXst
q9i56UJAAPddqxhCrHdisxNthPxRaLHINfUadkg7U+tDIboYa7nxv3M/Kn7Mad4gbAQ2zOeubZur
LvT4s56Z+zvLYEAB4lM+ktu+itXfrGqJuwcSyvxAJtj4zqtC79IhK3ezqMmVdgJ6X/LR/0P8nkqM
I2mOmedO9xyj+FZCtgTbuE7f9+CI/k7doaOPcy3ipMXG9FjRQP0fZ1+2JCmubflDFzMJIQSvgHu4
e4THPGTmC5aRgwQIEAiQxNf3in7rslvnmPVjlVVmRbiDtPcan5HZMbyEfppOyZrPeAdRTD2Uy5gC
46v9TE716LPzriQttqTPPhr8VXhLxYy5IbH7m4Xuor1kcSrOUzs1FXpxfsw0scOh86xJn8d8br5/
VazFBQEu+muJ4vVo19zG58Wiz+FhRdKwr/SGixgF2SPeryQfcDGFRD+kfrSHCC1mT8px963PqH9L
LBGv40L7CxgAfmyGwd2YRTVHJHDHp5yLcI8Dc/uZbtFsUUXh2qpbluyUSPxMIUC/9lWIXOZ5Fj3x
AFNJSFsIegU+RZwfURRKXHPb2+zp0FZjG/gGKkjk7G5XW8/LZhn1X79P/SNvbUA2+qZuB+fEN8Fk
X0ZK0RIyS1Y6Tgf8XybcYNgAVYa20A5F7vpPqsDN4LzLBjTj3Lhpmuf7JkuoL/dhxtGLgnFmnpES
4qMS7rnpc/VbRliB2TH7Nud58qGbmqjrhLJiCXsxut0+B+RSNxVKEKkoMyLpdu58E/ODHzDg1IXf
USxy8nBmhwPK3Neo2DdvHjn0v7agXngbypQjKeyImHSwraojUhbCKFf/1XhQXVQQvetJIndSrNuK
FnUDSPKsE7es88HESGPptYMIK1c4IB4bRI71ZZd2uMTyrC+HZrD9XKLoLrJbOZlIrWgxR1s4Bt6B
PTdtG//QDMXsSAkqFzlFNRbOqX5Br9W2FZzVKc4+J/pX72M5YADMpJzOsoZCd08VxwBTRw09CB6W
qCQYsfUtG9hsqhWn4PMwy7q5c23Hy9zvfj72wZtQomKYRD8x8KzhSnqZxzd5xkXclvAYDcldJly+
/llXtCa+uC6CAcNRu+SXIXZ0TiAtQoTyXm5xnze3jV478TQmKO0dCzMuq71zWxyuOGPQMh+jpl0f
XNNH+WVaHY8qtEsy8uwm5ZBkhg/7uwGUmGFGjDeCqrWFvaE4oN1K2aHAHr3ufftT+q9Vzok4y2+S
fhrGokFm1l6QIR4+SIfRovKqRrd0r/3OK5tgYOwJBnnIM4cmv8+RWReqoTZ8v7Yz+rYetzbx6yEJ
KMU+ZCgL9PjMvfSHrs+CqJRjc3caamT8VmEcmj+woaztyfS0nT7w3QRkx6BPci1Zo8ha1njht5JM
DkFqklgMWBQKSehoUTzZgePc0voIu6+wJazLI7tN4iXTpwHGk7VCPdue3KPbUXxqO+DwMaFV42Ew
adQXm4GJ/ujctvFLZB2gL07GJamQXpm1JzuP61TxSfm0aGKKzzBO1P4jQgKaLlq/q/rA93j5Kx2j
OZp1eKp/7aNqPvBi8bGakKz9kFnW7oCfnR1KRMr0cbHBBDac12UVpMxcrk2Jjj+hjvB6j+EKR47N
SvzRKPm1dMlgSpg2sHmbZN7e0IOJo7tGTNHnbhL/d8nY/jE3VC/lmrcI4sMXkw0nlDwFUYrQRkhg
6OL9HpYPeVxgmbWV2TKRHVtltKr2r3iDAs8GXW9yGa1pNfZdTW4ZPMK8gGMN/41EqURzjpC+NB98
bsJUrT5DyQz+RtcdGepIIIW0ePHoRU5zy35zvmCx4aBWf9R947AVdCz63aYTCzcm7bfolDRoazyh
LsE/1U3amUrruOm+IvVjUog+xvEm07buqzhtpuSBuq6+p+MWXaD12n/lmiLywcEivSH4IS8hM8R8
h0D8zF1k5pL4OC205gVyVNk3nBeyP9ZxqpFfrLPtfpwW8TNgLBoKhS9TVZ7WyZ9BeL3fy8ZM6wmt
8fHrjKKI7NDQBDVdzutlu8cVtNfFkI+prwJdx7SMMGbUJ2V7CVEbXUVcBrmJz33uMg6nvpoEjPW5
7YoM32J8UizCoCVhjd7u2rgV9HZjHZ5Yr5POHPeZ4uUEf5jk92ypyXgcNjn5StZRPB4og0zzGJlA
MixE+LuxQYyQTrc7jnRkqdUTopm3Lq4LUCB5uFeezLaEYSzZD8Gmy47btNf2Ganv2152O9kkpJkk
7o9MsppWAoIuUYgo2j+azuZ1hbt0gaI/yej711P5CGMSstbbqDf0Ajwt/fk1asYFBvJkKWxD6vWE
Iw7iZaXy1pR51hlIupOYxgWcR2lX7DWn9U0XZiNuhM2hEnAOH1zB27B+Wt3bpVocoj+rxQ7IxbCs
hxQ/1Ri6Ll2rLKkSXD9rJVI1L3d4ddlykStMiBBEEpTjcdxK30Tm1VAmWCixucZ5/TguiqjL8BW2
WogaysnSDon9u89rnQLHEOaazTXF9OktHlmdKo+QWgHCqiQiCUh8l0P+ubIlDEWCHa4/d7UcxGHH
+67LpG3EI1pBl/fgv8zhkV6HDxcZ/tQF6KBUFLVLMVHHBeATSYD9ICg9PQ8NpiSsvuhqwlmTUfkK
xE83ELp1O6QHTKZ7cxXRENkioJB+rgEPLcIPBd3N1zng0rrZu6Kt9dcp7daN8XdUZ86AUdAZ3nXP
LVktRYG0+bo712hayHrk+G6WnyRa4tYXi0um7tZ5K5UuPPqn8xNSQwDueqRxyHuOi1k/53J16dVh
/rZPVuPwPG/L7vKbtUeedTW5uA53DP21j4iylfZ1NKYG0xLA3DPEymDK+6WapE9v923MyD1wp7k+
DkkUT5dJronOsKvrxbWF8yxLftlGNvqBMgQFnD1UqfN1dOnSwGaPYlWsS3koJjfn9ExZbpcHbqdo
+Bk3PtN3qWYW0Nageq1+GzfP490K2YiGPSDI/b2OaLs86a7n6h7e1ZadkT6U6us6xyjaPnQr0SnM
LBGr/+woCvJYaudt/dzQAN5gBs1o0l5UuwRzMlAOxbKAY2EjB2uQFFNseDLilwFDyIXFPZvOYMm3
+EpMg/7ucqZRhxEPfglXTb1AEhoqVtwf4BI9rl00kS6m6GGUZ7i8m1j/6uJ+dE+JyVD9KrNG0xcO
fob8JTBAxGceJQABlhmv46fMIOluC9GNXfO5QaceYYJiU+ddaSeRzGcabWT/RPi1Ws61UUv8MOzO
0hsUKftHMS7D2YJm2e6wI6TqB9vGtP4gM2fLB/EBEm6cv9GKD90xuQNQM7tBXm2hUrrPpJiGIeof
MrHs/neECkwGUQ4d4Bqt6nxouC6Fk2t629RDHD67WRh5WVgGhwoQXjfkhcR31R0H3cjsD1/Wmr5i
ha79ccOsvT0SGmXRK7FxVl+mXrfzNW94t1diU2R40ghjwBIJTSPKYwqbwnOSXdsdV6krkAur92p0
ZPe8zGyOyw6He0TOS21Jr8HOkiwdiwxj3AY4BS2CWDoYcNHkJLlLh5OHwjqpUqWirhpIZupPnRoH
oIN50k/3Rk0qzgt0iXgDtWi64FiDrMrQW06bZHugA0G4/G5Ulr96EyNxLaOdWl4jNmZ47ASJIMhs
UtUi3ZizHagpjv/91uhxjDygPT5rcImya/Ef8MTO16WZ8bN8KWA7eZ1Q6WxeMZnG0hRJizP0grC9
doFEY/g6CeQMMDQt0baZssNM6tiUKDxZu4+2g0CkvxvWeg45kBY8eO8GLxp7n9s5MCB6BLc3K4Vm
I/lAjFjQrJKL4DgSRbppWHAIMUA1o23ut5vO4234zsnstmMsOk1LjHLWX6JRLi3GIbne5ZiX3VIw
OvTbJdMua8ayT3uQyg5SvKViGaXrKbJh57fgnwV/Iyw3KylWXdPtGdnI7dKXziKe5i6Jpq/yRdDs
afjoHEZtV/a1bkFTs9ABE8Z4mECasoAFe5jitGZXxWTuHmnchhZqJW6VhtqHIe/NFttgOnnMMf2I
G5jM5IIRRdulPfJ+aNoBdxVtgHRkYz/wEah2N7u7zfhcFhipWXMgLZ0IfrFlyQ+wu614Er9ADNQi
pNYcuM8Xc9KJjoCvsmmRGJIMwjzUFy66Wex3RSzHJn5q3G7s7bakJLkgfGLdARQME6aIocv7aql5
wy4QJLL5AFhh/l3vPcsuGFF7co/yJ7scu330Le5xZBZfarOrqZIxNI0v1MaSfYaeR1mJMSyKT6Yx
TXJnosZHaBcJcTjHOe8AkjS0zR8mtjJAbUu08gNjTFZ0ouyEVLOlO+54DRBwD24b1HNPjTrJhm9T
yWOiUljxbNdcR8KXdwgusFfWLRCPqld2So8BfHV96KUb8bb3K/ZKSK4SV0Rt2u9PNerB6QFt3hko
CyAY02ENNctfYU1d9VnsRDW/lz0B3tAl8OQWNV7R5TuBtSQ+ji2vl+dOYAl4E5Sm+4uiO6dHuWFx
PqMKDXIM2DEM+k6GhPWY7JMFMnviU4CpyLGIcMvPOSmZ3cLyDtBpX+/ha2O0UgNp6mOa6O2uz7y3
Z4bkK3tq4KXsHwB0zQ9jE2R30J7T/Gglst+OuOAiWyUbklpQTL5npLQWo7Aq3KhzV4k5I9vvYTVp
dwAj/CVLAY+yYIXL+PwXQFTXHjHELL6A0Y0Nt/WCw++kBuHodWyjjLz7McrFe8e7/JyMK3BSgGry
IISEmsUHJpM7iWukLrt5aETV+pHDIufnvQU+gJazE8ihaCgQW9QP93OTgpnZxijFeT2vHjgizoyP
1CF0/D1zOBy/IQATy2sxikwhZwPbU1eZwOC5VLlOvukGd/yhRh7Y84qUEcwbud7cEzTm3fhORMPf
sbRgB/FqAZaZ10zH927qZf0XXUC+fstyuf2cGwRrHFYvXX+zgmf60r+DXbldvEiBS29pJu/qFWP2
bcezzGJMqMfhzac9cI4k7mX8ljoZTFLkXagTXuiGRevPToVsPDXUdDVs6ES5UwJU/+/KAsOZR/fO
1gWs+34GhQKF6lxAWaMf1lzN1xV/1hVOswANB2rJH92QArvXyJR7lnMPqmWr1/MQFnFP0C72FNPV
safYxaAEYr5lwELTmXcXeGP3CbCLYH9srvabLKz5XU8y/iPFsnzkmw/HRAG0Q+4nYOFYAapdcgvq
gCKZbOJQ6ie5s3dgDpC1EubumsGhdUzx76ol3bPK2AB7stNorNwZFGxDO7Mb17McKCX1TyP0Bd/X
hAkoD6IBfxD6oXulcw3geO1fhzrAVQFv659EenWJDSgnU+/fax+2A6qsBlekJq//sDVrfjQ+7Y6R
mBYsJG4/RqqJ71IFmKXYcfNeuyxnC7ihnrMj4pG22ygh7DwMMUK4wpSg/g5G11Lmef0TX2f0o63z
vgZKgw5iNyBd2sc7BDPK0PkvVwMalvm+Dm9kXfqHUc/+hogUK5Uak94fo3jeWlwM0sSlzEYwbolE
RStkzkk45IKTCzTa/EzirTnFDTM3Kp00LI68/2am3R0bl0+HtsFfU7Rw9zZAhxPWgszy+zkKfdaV
gJAJkj9ld99bvdzl8die2mEF1ILkvungRjZVCSYXWdB1Rw236bEOrLONHrjpyJXAP3AH+JMeQvwF
ki07fUmWvjngWslu+5hSAF4ty3+3fYrFlU+BHCnt6yO6XNIXsTfNQ2dSxEjGsah65jtRJIvbL7Og
/tBonR9QnTcgf1NyVi7DkLYFmRhye8eF5Dhet9AhByFnCdo2bHsTxh6OtA3PzqeVCwyFDeC4HGta
kSMk8TDKGKBg7bNnLMn8m2plk1c4ErQu8zShjzxSWVbQzYhfTYRwOFDPG7a6oLUu5s5nBfaJAW1P
+aaqDuKhlyWfyQb/RDz+jFgUruAP6h956/m53TPz2CMkbz1MCE2sumnZq7lFeb1PI3JFSdvwN5Zf
XNaI79kbh1szw+CMtZOz7QyMP4aiygGKAGvLEHFfmFXugKQM0tuRRqTXe1zeKHWkWSxPLV3Ea6JJ
fMv6xsJvrWUoBd0y+lWQCRxy6DjkrBrGRDgfuas2dDTdzUqIHyEL5lq3oNFU14tLHAU6FjWG9Lsa
Ir9DQGDdRe5ISUZiKThYjcy5shsbed1iQb8DksfSOY9C/s60bMuckVAt2Dpuo4zaxwwbyzeVjIi3
j5DxwGDCaZgOVdrSL3MT0L6k6BHVf9ehCHErwmAxuiQMEfgREeqtjUZ2b5qsm4pZpdtdLUQ4q2nY
wC3gyn+qGY1eCHPCHrN6BHOKmP4JdI52ywnY2xfYGo8YZew4Xy3msNPSd+5+S9n45FreAA0GS0pj
hNc401yTBeL6FXfBDaeeQ3LY7LfRvkO7BJQ35ngKW91gAh5ZCwhf02Ob8XYrZnSllH0w/a3N5vW4
Wf9NWuiGCcAYbAsmO6ewZz/uu/wpw+YhMVPI724nfhM5eOM7l20lxAjLYQWfd0PyZC0N7te7dtOg
fffofcH/5tBhUyFojPrcMXR/jJAOlQ2MwPAT1v2R8h2Nq3CqFHNm0xNSK0FtRxolwkSF8WbSYj5q
mGDv1831AFVsfaHcs7++HqJ7WGO/Zt05dZ/BLeSyDi0BfZ+RQ97t6mZet/grlWV9DFm73aOKNQam
0yeZLsjYDlXKCS2webLKin6882JM36cG/DacOfMJ8Hd+Qojo/JgOuz/nUd5gV9t7DEP58jIqlMPO
cgNjtDcq/BEsX4859OllyAZXDthOS7Gi+YKzHK7zWUanaJtMQUROccUSBRAsjH/puL5k6KmHi56O
RwW0/lXqkBWTBKJb4CCsQZoDTY1n+Rzjoj2SGGx6sQtFm3sAeBNaVkg7quuAMCz+iKt7NkdkmH6z
2IllqBCHp5abZO4b/NLb3sLgW3SrSiQ7YJLi8dkDuku/cdKG/UamJKz3pEt89M3rKIzHpU23iYJr
rb18HsXi6ytDexL2e5hq5XbecN4vugInGAiaYEdAUNU+QGAJ4FQmwvUF/N4Dwp8Fl93vzGC8/IEA
2C0cZp5ZnHwqDviKsgbKhQbYxM0sVgAYGNrRAHqHRcY3V3wGfXzYLepZE0gyapzBxWzFQm8zj5y/
t4QBSboEH3lM+NM28OYUpkG1T2mUyPYv2tPhQyTpMKNtawEzpX9ha9KWFTTM44YnvEF+6bZME10L
JRH08gaphU5vashJ9nMMG764VciaaHH5W8u6ay3qrH3dSUjMH6FW2f9J8m3UTUFzvGV/h2RjPaZ4
hwaXY77NaVz5ZScMDRYxmkrcFMzYQj+wdfqELnA+n4a2NR2iCgFFtuXY4FAfS3RD2/20YZPpn9Re
O38z5sQN0AXEqr6dpTLqOzJ15+SXg5zVRACn9Vg/D7aBDqwYBp0lWMGUE9HXst2JXz1YAL+eMEqF
BVIjgqTuB5J4cGhAmokfTxYVAAYonq7XH1Hsl+6KZ7WbTjvKAQKU6wZkJAe6mv/ODUMObj/EeJ57
9DbIknE+kPcpsj34v0DDGiEUYfTdT2BYEy4DNBshzX4SSGY/xck0LWeKi9y85X5GO+5FkwQLp9Wr
Gc74BlDmUtE28myEK2kcp98IsLP9xdcYMpsiwq40fTA99OKOjzTa35EcSudrPPpFH/Bg4GstoRbF
05/l+IehGhOsXlWLhAF3SYlvk7dxpjiZik5yTf+QfJ+bN7yJ4/YC89hXq7isUz5fYkRyQH2QosYL
qHQWcvE92nB1/UBwcNK/IlclUFys82jX94wAmoZ+BZjnIRJ4qh/piKThJ84aa/oCA34dABKQYdFX
rLRTdDsinyrc7zLX4U54oydk42WrWezXyorWH6bJKt/jvR7sYahJN+CA36L4MQFBM4oCnCcTt4jW
CeboGLLoj2pE1SzOZ9Ol63VK+ch1gTl3jzCY6Lprzq1d0vBr24DrYj4X1tPXyMpxPanECUiUwbel
+xH987I+hWQQgEFBuO/0DVGL+QDdCU+6y6iY38AJr4t7yzOie1NGeUrkcO6tw7TYdCFfLnXDBCvY
zhEZorB5mCfQMwZg6JT1NQPLx0FOTAAWu3aIDxbeMMvv9Upc7q746iC6O1qFtPHkyEWj/UfUBwSP
FIoubFyPAKM24BfjntLuh1JWt9DRbhLvZhtqKR8wV1sXIDRhKWacpAP+JyARG/OQHvJ5l3hXORAW
rJwQU4wGohdlWmRTAXpaswed5wDVz5DRGZAFO2vFbCu55SsJBcj2bG0PTiRr9oo0k74HKjEna/du
IiiZHoGlzNNTO7d19gegcb698K5h/E1RvCCvJqwdfc4IFny8zwqhZJ9IaK+9h0azt4C4EJDhM1YR
ni7ZrTObl3ed6rL0jiZ7Mz0RsyI/U49euYPWVk+g5QmpSdkNZrW3oclCexUx5CdPNTfOf4TVqBb8
r01Aca99BkbZLkgn6DkR2+uuYQ4rvwTc/E6pZCe/M/rlVzkBqu8ECP46zBB16Ag6ryxezWliDU+O
MYp53WduXdKCmsrr5Haquw2iD8Msd9sZUhWZ4xBOCa+LBc1PFNApSOm5nI2Vvpw1FmAAeDv0ZBcI
L5L1GlC6NciHAVaT7s7yec3epxngS5H4PoyHaV0Wd0BG6TAchi6QO+ghyHOrFUQy+QzhV9XQyP/o
owV6I++Avh8Gh42pjnb5wsC4oyAs9OCK8+Y5kjhrgMDGsQODM1Asg9AODrdfGMk5AVwWkBm7Jt2N
w3M+FesCA+MFSBjTtyHOANss28RGQKp1vFRpcBAX+thEAMS15BxXBMCxxzlGts59Dtg/fzQ98Imt
TCwKI+QDFigx93dIlkwDqsMMCTspUTCWRm+xk/7TaDxnaakW6OzuI/AM0NLsmx4r6KNcXUSiwT4V
fz2nutxQs3WXjWrHfqGx2KNouCWQoKSoXihJjt8Rq8WQ/t50LskToM5EHTUEXR+5RhDHgwT9PGK/
zY2roN4YoPWbA0ZFdEXFMfjHOoYEpBjhFjY4KnlDcX5p78SPnKtufwNtB+zXBpjAkpC77VVSZn6g
OXN8zGWOnwlbjXD37S6G7MTg42vuoSoVXbkN+HFudoYb/aZrxcTvuhS/T4EV2abPaqBRKOp+t+SU
4IYBP9ZY7DNSO/fNREmtr91U049ZY9ksZWujqWjjeo0fKBYrfTfNKhkeR8JEe4PUihlSjB5ahfs6
V6wuZ9uM5neHRhIAyR7BXqdxajq4r6cJOxC4ZqNvxCJ5+hh5iEtLPgkHZRO4pdFUI0dTS7n0vEe0
DAZ4HMIdT18SI8h3UPx9C3jGpHWhXbcihS6CDahYB0mbauZTjQ0j3cNLko3TWO6C7V1ZA/VLi4Cn
lJxDXvOPViQIfFNJBMgzgjMgOnIc5shtnej2bRAWiJMyEBuJIrVBdV1h+5bHN+voR/fSIedTFtg8
EXaf4N6MjgpGefHEh0xFNxhQ8b42vq23w96w5nPfvTcHoNo1KTjCFchp0IvZf+HYausyTfAbH+ZF
ASVAaC+ND7JDKfe1Hi3+fRSm/nsaFtsdao73RpMe0gjIjgmkkGAjoVVUdt1LAi4mP+Da8KJCocb6
N62nJbniW+uweLSt+p1oig4PaAflVLYp7+LSzVsYShxvNQCRHqhfiQV7bi8h56v4690U366pErhX
hgaMCaTYIX3KNpyG1ZS4WFUZ6JjtlvvUy8qOgJsOY2iS2wQNUKBWu3HH7TjZr5mbkXSELibupqzU
w947/MBA8M+C6tQXAvuUfcXFE7eVmlOdPJgZOqRSYyoC393jDxAIZix73S02qbKPeydPfIzIZ6ZH
+x13AaPHREOrWSIkfO0ObJHmdvXQ/VbjEnldgrrJHyCg66PC0b39sxox9kWnTMgfd0gZf6P+D2uP
SC3ie8uFj1DNkj5DE5HKBdoGxs0SyOiA+JBn1iOiAMAsn6C5pTNBOa92SHy7W+M0EDgTcPwdkr3e
vub1hSZV0+T2B26ctj0CQU4grEuj+LfyKGyEJNTZtL1ZF0DxJQK+cn07o90FYUcO1oZKyjWKD71z
+4z2jDDfIl1nG89URuFzHhKMASFM2MWwgu/qAWe8lpeRKlxtjsa9qKBSaFcMViDo8byIwT9E0Apm
ZR910MmhX3i75liZ0r6aVTvvP5Tokiekn6s/qfQA2ooJRr6+pDBwLT9XcKXZV64kavo8GtfgD103
KNZQASTn163LSXqpAbyDLtv7qJxbKzYoYTKWvsD7CQpyZEENKHOcst3475HHvVRE+VjbUMi0sfWd
N3Yy736CPzTDtMxyd6A90GSPpRWsL/juBVB3W3BcxqDskxqD8FBAS77Cl+nIOk75YfBJqr5bvgb4
sEY60mZCDBuOZ2ArEoK3GlWPYotoNTPVbaH6H4Ti56CuRXYDhbwucUXsEMPGAvoVie7uaZleB4aa
IB7W9WkJETn0qgFlbSN+QEsO9PUYdaBHisyjC+YH8dlyBDGzPpMuzW+B627fXR3nj9oR2hVk34Di
dKQ7SJPS4zTF4QQh0PC0a6TkbhbadyIoKdoo52WbBYC6C2gOaNWiuxUClad0XngZWYhlmrYHbT+a
laGFw3zht2NyAhhl3uFCNy/b1m+Vkqu4nTDZsEJDNQGkF+CHdt4BC2/md8irVrQIOYs+wbQ/sc3U
b8ku5TEjdIAcOAnFhq2lWGYOtGNM1GUXGDaoNOO7Jvn0IaPOF1MiqQG/NgbIdRlw0pF1pd5oVPoM
uJrgKi1t3c3QRPvrDlNNgZV4r2oAfo/J6v3rBDUnMh+b+vQ/855pUw9MnyBhS9CELGvJimmeONSd
eYuT5T/bXP5vUtT/Zjz5hz0sxeDdj4PVh+UoT3D1nfJj/E4OcVomh/gGQ3qRFDBk3nTVVta38W12
gq3vkPwyJY4kBG//l5/jXwxT/8yN5pptHpyIPtTyG8nwxKrbDTq+//xL/puBMf2Hj2xEu0deN0Ic
KQ7GQwrBKSpCxwYaT5QbFwqk3Ae0rvSc0Wk9YMzrCjPAa+wQWTkWAnLk09JB8oUN6r//TF+mxf/t
g/+HAQ09EWhQD3AC5m6O7VEvWaIeR9zowF1j7FwFAOmdnxANjzzhbZFiLSFpUHkJEnhc/8sn828u
J/b/uuCk3xffRLM4YqdEd3SjUn8VNcTeGKCSE5SlaXb+z9/Bv33B/7CszZMNNmEsPe4A9cQLYjTb
vqI9ZAqnrhlBn/7n/82/OOPSf7jXQLJPee9ifgShEEMpRIfDBGbz//OX+IcB1cx8s0ik5MdN9FAs
UEABsi+E+W8lA//yIf0zonqZ5NQbWSO/CJjE/+HsTHvbSLY0/VcK/p53MiP3RlcDw+QiaqFMiZZo
f0mItpj7vuevnyfomumSytcaNNC4DZdlKpgZceKc8y5ngUJm67vxDsPZj/zi/s3jee9S3SL+hOpo
mWvHqFZoQOFWI6v+YDP9uw9/F0r8EWzVpNhfBxAFFk7dEyFDWrb/ozdrvpOZiqTU4e3ybMScWQu7
pT3azMXj7z/83wjCzXcBwqq1bED1z7YJ6dr+aPJIJmfWhAUrqAHal7JDNE7PqjXL3e9/5b97WvK/
/02AGjoBzTLmQq1pGJvPRlU3u1gDcv39p2vyBP8ivJjvTrYdT7rVT4Gx7mK/sleNWrmFxxwsM/lh
ZTmZkV85QQv5sWzEPcDdHH/Vmln1l5aI9eAmNOIyOBgsK1qCRg5K8PM1/q/v438Er8Xnn0to/us/
+fP3opzqKADNffvH/zoUGf/3n/Lf/L+fefcjm9di95K9Nu9/6M2/4XP/+r3Ll/blzR9WeRu10757
raeH16ZL28vns0L5k/+/f/nH6+VTDlP5+uenlx9ZlC/pW9TR9/bTX3+1/fHnJzrpGojL396P/B1/
/YD8En9++t/5j5fsJf/jJf/xxy76Xpxe6j+2Tcofm19+0utL0/75ydX/5ZLKuZamU0Zq4Bqf/hhe
L38j/kW7XLdsvD4s22Qq0qc/8oIq6c9Pmv4v/otwQeMMw1YhHX/6oyk6+VfWv2zTMCzXsTU4GPyE
9un/PpU37+2/3+MfeZd9RrTTNn9+ulgz/vcOsx1L1WyVlWmsTDWd9yG3QeBjkdHUGydVnlJtuIrN
7ASYQ/1h280iciracFgmL2BmnUpr5UOBMi3tWrizV/hPscgOSda5HnwBsYBj4U0R6ove3M+YtkOJ
pEYDG71yJrFCnHUDTyf86JDIy+fdV3B0VwUFsnli/5wv1uP0pyUBXyHzaQIp7tZuw1NimXsuK31B
UKAQVqKTRSWFb1IP+XyRWFX80TrexoLLo2Qdhu4KnigF1bsIKhKtdAa8HICSxKNej1f6PPYe/pI6
KNC2oE4OK/oxhQs+3ZiyYKXqqpx6mRr6Z5dm998251+v+u+v9u019HM5lqOrmmGqFpw3aVv3txDV
GJGo0yytWE6AH4dmH7rQ3IHHfnBZX3yV3j9/y4HfAPDmuuK99zCE6aadJma2GlFy0qqvFQwmL60G
2LyGtUUAvHSFuRU9tXnoo9bPXL463TUPSeWPkpE5qI+Xc6GiyNI/a4l1NceLtBFMkI7MfZhTXNeT
CRfpOMfrpp13FrT8ZEIV5tBNztNklfmOsjLcaR251je0zg3APzsBdIaWIF5zTWwOqyg+kzQ2W815
MPM2hoir9V6NRaQnK7AFArhdU6ALntPuCA1Eo9QvF0NFJSlQ1TgFot88OrVDi+WaiFaD2W511f4S
xvEjhHIL5Dk2l6oyr+uyP8rtxpgEiDhtuweIQ/l8gKvtLFEi49EY7R3fhIemin2QK87CqHLKA/ma
hJ01VN+3zfwsGILozfQnF33GFmoS5zamf+eVomCqIfldrmCY1iTnJtMWiT0Vy648pnNwQAXORyrJ
rTJbO7OLz66SeXBCNsTJ0+/32LsLSm4ywoCKyEWzDNUwnHdXrz2DXQZRVW6q2t0U7bopiRfgyxEb
m4eMTmgRFdbOF4LnHAaS5VvSvFMqL7T9w+8Xo7+15ZCLMUxMZmzYN+ISUd/u+AxBGZwFjN7riREw
Pi0lDbmmp9vqk9AV+rKDclW5NXLuCWmY3jToNvWt30Fp7gOIia1jBaumUxUvNpubDlTeG2Z8jIw2
3fZwNRdho7ymYQDaYJ3KoDyY2BmSbIsEQsiwCdLxVFSMnNQt3mE+ItJ23G8FBYmXdyaopGFukX02
FPkGNAdIvR98/7dGlJfvb0E9QmGkWq5lv3dBVDvX6CdmT246GL+SOYQ0jRiepfZBh/22CMKk9PTe
RXo+XM8coUXQVCu7NjeVhbbENuOroHUh6z9mUs5TZOqymXmLJdo9Whbb5HpIgusuZQawn1nbS6Tv
DDnS4tZuOHCmxuNoavcwJQ/kXafBcQ6dY2/Rve1swz4kCe74lv9B/NHe1mA/v7ZgHicoEKxG4/24
0FbgNVyDPGwGpca/F4hkgT1TsmzKei0ggKO3LrmKfIUZHJwzxUjFB0v4Z+RHLWIIkCvL1NR/TInt
BFJRdI/pxu8brBU65Ldu1H5kdvKL7W0RbFwoCXxJYvrb7Z2njNtQqpTv2Q5YjIrifnrq00WYhpt+
GocNCNMHO0ozdfGPy9WwDBdaEiwXPO/eW2IXGR23EIoGRNr0TK/tbEm2xQCfhH4x5KkEEMUv5u+w
GzZWQ2QPcr3hB/C9zd0rl9700s7YhEoUnHCLWKWzv3EbYl4e+IcM9p6rdjuqDpiuIFoFt3JjE44D
6Oaj8oLMMFxCXnO9JDEQW4QTXHpTwbShPU5avS5CE1ZO4MOB6DhYTvpYQNX+Gdb13DkoljKtcW7Z
0SI6z8N8MCeWGA2ds0Rmup/Gu9rhXNjJRgCth/J8DOQ5SYzOInURi2hMbkniezX9ViQ+DV+/8CDN
cIlP9REEezck1UOBzA7qDb8fukMOg+agONEZPDxfQM05X27FKQQXUMqjS+5uOQ1DTWbY4GKWNCxN
3weYca/8yP08RN06y8xlWz4E+WQtkVmSf7mp4NLIrtQ5+yZE84SzewPPAmGF38anbI5OZqzvrZ6d
r7ncELV5BoI5ZWo4Lwr1vpmum1p7GPwnX+fZ5vGDX8YuHpshTHE3B8GD8Bnzj2laXd5JQC9NGec1
bg7nnqShEca+K2BBmM611sJfT3ramfRbdLjU4D0M54RAnZ4uKzDm7JYhhLS7vrUDNapeLI2Grw+w
RElibS8xSWmTW9XW92HpvLROvHYBCjz8gY6KlumLOy66o5Y3GGQ4vuVpD5bpDzu/brdJFF0/lyPP
mpHJsCWxqVwYYXOVGOyBJiyfK6sDqMUJ39PqfNvbZKmB/a17yEceZA2VfZkOPC7Vmbx8yGFNIgMC
Ayo980oDxudLsX0tzMy3WVnqi9HXCKDBQQ375WCq+zpy7to8giZnp6e48Q/czSf5hu00Pk+GvrVK
8yZEJSiXmGY8zownFbTtA8b5r34YYOym5iuURbdFaW6NuOHucbhazNHc9BEZgMG9UKH/L4ZtIZof
k21tXI0cqPXdNSL0K7mL5iA5Gz6qODB+0qTkGeLcjrlhvhfo+oAiixtXEirZx9FiEPVa7gZYyfnC
rKzICwNlOTeK1yfhObH5lnqU3qpzhLzAJFMon6oW54ZInoZI9q17oaYLvfRpbTnX1S7wy2eFEUc0
83VpE8SDRcsDpjkl59l4RdVND9bfQPo5dZ2+ubzRISteM+Wp6eD05u59oY3O0h35DJgZIUQd86pA
puuVqrOVQSaDxUaG4F53DulglpxTO3c3KIzB1g1W1NCqtYr0GM3BGmMx4SGLI+Do/r1Q7d3Uzl/N
Sn/UKhIOxEBLMzZCr1aSLYgiIBlzVn3g54Uj4lMzsq0lKzhvseVJZPSY+uSsBMqhtseNHN+3mOzg
nI3m/vK+W5hBDHyxF5WqJCt7nPdqMi6lMiStcVjRp/UYT4E3+sG5cPnsPCQbk4FuKvnYsLjNQ4D1
oVyHiUyB5+zEHEKkD/mLP6ukJRCtoVxrqme6/Gcrnl2vj+292prHBltxZlSf7JyBPAgdYPo6B4tO
up9T0+On6Vm+fQB4Poy+vgcSIwMXxXMe6PfgEGzrMT6XxY9ZhQFEGr9DkA7X1wjONn4eC81sl5eY
Mg0cvEn6nWCkBjpkhI8ztEefg2kGhBmb2PFzS07pSR3sXVEHaBWikwZMRSzgnuWN1TJz8PNx3ULz
MmvnylSB0rXM2sgFljBuwGpDfsQIHy5xw6zN29LND9NsPWnF9qCkwwpFxJJavlmavbxDYoIE0UtA
jSQ1n75cDnUX8ZSR3MNoz9jLQJaPWlQ+odWFAa8S4uCZEdp+ZFMSriyVr46ZNjmYoqy0wY/QPkD7
UAfnOvXbKziam8tDqJv0OlVQJCFXeIRV6tUAAoA1fPfY8q8Mv3kKUtFu0z5bTqG+nvvBgr/GU55n
p10MvXaDyYy7NtPwcYxGDHpG9AQzbUEXV2jhJl5Uuo+Bw0sDj67wELqXG6SVbHipw5OhuIGy0Wjt
19T/YmIS4akK10ViaftiKAKvb92vKoyghQij1ZSAOGV3GZf0KMyrrM2+yRu39w8GXAt6nPuZa4aQ
kUBtZpGZau4xiC9M7QsuMRjdWBu5O7rB2MMF2PlVzLbkeNbmd8Xon1pm1y2cni+fx7Bf6Sw3ixZD
Cs+y2CGHWmtJjsf0ypzEDS0LRI1YGnhjBdoQD6+qoe9lBIrUal6jLV4kedKDlo+qp/jWMjS1ZGXN
5dGUfoQyh0tn2OrN6F1WaSdnYRK1rIRQx5Q7BDtsfWHFZ0gUjBDFUByr12VVWu0yox7yIot5C36q
3cMjR1O1HU146OYolmXW/sAa9rZ8gJX+uYvcg4PCamHb9gGPqz2JxUZgtUSE7u6wYOKVQ5FlyXqj
7yucJbUpOMd5c5SxOke7VEo5S1SuYdhs5QVcxtjqpN1tCHs/DxoBT3NAuRzfD0rzMEfdEcMq6O7H
qLN2cWTtZBZzSVcTbheRB+vR5zqoR6qnS9xtlF3niy+Y3cVwo4kGCHs5gnBu8w7TRG1fRcRe+BQd
cI6FRGIlU0CrsHejzQclurmfaEz6vVjKECbLaRmIbEvsL1eWzMvGlkZE62+TrrzJR9IvBNxnJR6Q
Qdi7RkVngAkSmUpRURWDXTY5dy2RutDqI9rC19b/crm7LR6iWcdnKIEnROMFaLy915qt6w4/GHE+
/bx7IawLD1XGoZhMqUBxvcwdaA4RCWHEgUH73Z1qQkNEReX5WcdWMKzDqLDLjXS8hUjeYehu7IME
VmRXO+NCKef7GFeR0j5mUMhTzb7RYGcwWu8+/1mv4wyqTVe1aB99XLHMuYAl1RwjTDWodHhMlixd
MHUSbflFy4pz51ZHbXbB8lfYljVLjIvTpeFnrBd/C26MrD6m+mNiqbvMz27bITz3QfENWWIIpki3
FgPzRWZ7esKqSevCThtW/UAIUo0npstQIo0svG/uYHqWC1flxeLRNXH52B4Db64h99LYiGZtFRmH
S9oFm5NyRjH2maMHZMmv/iygUdr9z399SQcvvy612BBNnnIP63ut9ldirKpVM3RXWG+xIybenEG4
FNi1jDOhJiwF15pDso17w6Jc9TAI0TVx2ms34n2UnOWs51K85IczMpveKYOFDti8lMegietjlHMz
JGF+qzCfnSO6a8vs+6WzUgXyTufktBa3iR4bXwcNMc/E58FfchdFo7JcpNYDW6xDo+JBMJIWVE27
klktpyfufYD1kMhjdmNDne35U3NtyXxDMHLZAzNKlgo/4CEF+9qxR2RanJiHxAmP6CqdhZlp7Uq1
rNdYZ7BxyFpbeSxxBLoVYXAf2aQaE1TRMDBPOuaJ7IXkdDl/nPETsp1FVSZf8t46yH5Ngb5AqNkO
NsHSlgnwxP05BOS+VvnFGRMSYp6mb1lfhR5BPWjqY6PrK9R7X22D1STa3qWB5FkKrhpG/EMfY3SB
bv1No2e0cGAu4COIMHXNCNUAkzosOoS82KveoXDAkr15bNUIE7QBi/N42hmmvY6rCtmeQMEFZHbX
GW2yVGvjBbzuR69lmdfbYbBkbjTKtDL4YgxyC5rAMKMejstSpK43zso+6QaHN/E6anZJddSCYdav
aWRgJcXYDCXVCIQVF7YlbN9TYltd1k57NOsp40ZXqytF6bf4r0M2qYxbNxb2SmmDm6TQTC/Zj8Y6
6yYWiJHEBjeJeIFQDtr/GJ0ZC7HpoHeHsM+xwMuxjR7dbdAxX8Ro1TVkS4I7fi6Lxu9IjTrmWc0T
me7I4yniJW3OzgvK9lFXmU7YsPeg4YFBm3pwq0IR3AyJ9gwdDVqNgUiHRIHypdD5H1uPljFKYwJJ
cKfrs3oVMN5pSIyvzcj+0MJbuy9fiecjYtiVOijdJlVJEyqmbrMVHnsY6qsS1vki16ZnrlGEnwm4
My0jL4rKY1aHN7XAX09N+wdVXUyxHi8usQ7RFpkeqe5c78qmO+iDvrbRNiygCUAtkR+ASO+UcEdU
yCbYH+NMotSTsfu655hUmZYGgUVXo36DLmQDAuDNNdyskpiHeQWlKvVHljmMaDVUr7DLZIkIIFla
c1gs+xR1iUxaOxxUmee169EeewE+fUgRDGUxpTGmP3Hk1XPug9O5n8cG7udk3/Wuem77bNOoXU/M
xaYakTdXRAfgORozJtz1a1+M922ubtNZ4IpIE1M6M694es06KOhXqBMZv7CNbUugTbkmsDosSYws
aBEXtA75+rHXi36RqI27HrrrEmEFRBHDX4YO8t28xboCszJ++Zx3i97/HIWmvxyt9IDXxkFr7iOt
Dr1BoOAEJMsLuEU6s1mMMv8c6nxAXFwrSjBj+eGH8MWs76U9rOJg+g5pCdORevQULcQ5RGFFwah8
LfBnRBGVel0U31XBeC2wamArU/m6pdp7lpZdxbEBu4mewzIrvpWa+hjP+H3Yk3LI2mEbm5ioUCUO
udhPlbXH7W9fmiTIMDpXfYATjQqJcEi8ubQwH3CiJU8YyRNpT970N2J4zqglCXN3ylDfWJ37TdxO
CZdsr+8KTPU1rXu6ZEQyck/4H8WZuC8tbg0sLG9xJYjpMWMFpNzXdoPLTdE/JZ3yoilwYucy/Ra3
smXc0iztdPeGRaPvYlRY+jmu1VvY5q/hM4XaQUi5DokcIxkpxGgDBqJ5gZTpwsMT/XK8SEgD9k+1
dWxq1hRupgrLT53nhN0WnTuyfc4xug+fKB2SDHN0g8TjeC7NqKLfqCh3EFn9ZWvYZ8wrXhpVezBj
59uAwSdEcANZD7r1JOnupe1UF8QMqzHG66zt213eKKsSB0ZPKEyWgI7LBqtmiqxGnBACHCPDP2C7
tB2VTL9yZXbqTITkPKA+KNqrsvHvXAlOXN6sQgsDhw9MmrANTODSLdOCiNUifkGVyvkg9nd6y2Hi
Mg9cI/Xgljbgdgt7bBE5IR2A/yR4CDSMJfIiO/JhstOi5iukO27A+BXfRKnyl32cUmm8yP4mu8KO
TEiS0D5cEAQTjHeJKJSsKjvK/59QGcBgffkqrOCUkwXqPd0VDectD+3zCQFJh7tXTykkYFQtNP9V
Q1rjWv0ROT2K3ck+1BTTSd7vQ4deWtgrr2He2As9vppJE+WTwits3xSjvWCPwnS3NDq+sgkBn/5Z
OJtOC0+h2PRFeEjbcUcedu5pjuA6s6vmdN0iE4bnTwKMrjT0FJSQrNDs3E2uzrKBRgFCs/mEB6zA
vsbaBeNQrILgRhUTlTBmpXj1ccK0F7erZ3nhH2NSaicgXw2Ur5Qg15CtU9CMXLMOQ82er5Iat5Qm
WWbRcmhRUumFvyogh9Nn7+8aK9vIx9Yq1hVOUq3L+gpQo5+ZjoPU2Kts++5y++cFZkbAlJtG5mSI
H8kfXf0ub76FnbjOvgaWjlw6uw01JbzKq1D7ueBsQgsprM94Lq9rPd1iiMAd3ZM+yvyildfAxEwl
+KN702nJwrrgNKj+DN66VyodVUHJt4OBeoCOt+s6vhMzt0jDMHrS6xAkHkhWaSN+dzFDH+evOuWL
SsN0yd5rvNaOb7SEXrudPrSNziWY9ZTpidClWUjNDzvFWkvSl7rpHvAbaJZT1lYLVSsffcZjqTxT
muaKl1V9vw60ca1K6GSYwlM11p+dyKf9b7RkKEr1ICSuiYPQkT7hEQUbfYHp62jXN5VF6WJbOrKw
nMIk/TJ18RKPG8jL/pBcIzOzvOKryVSFlSW7G3BgaX9hEbC07FU8tRPKw5rrBIcRvJ8ISVGATbNd
F7U8pFsxWz9weVPwyNewn+mabW7DZq+bz0Bh56BtjnXdt6smN3dIxGkDa/rq50HI032fNA+yrM17
9wcGLdexo+tXJb1B9OV0rSnJAubrLMhNvqAwHC/NkguS9hwVhM9BjNG2jIZnMYw52mV976a0p4zw
yiB3tSEjLxnxtu/ah6B8YSpY4F0QOMd1NoaT3GJDcTCEKcX7d3ob3fiyBR5IeOwSgkJ8QuyckN3X
x6ngtGnlLAmbt91ns0+fhXwXHYorD7+YA9NgmmXV9QQ2ZUt24ykBl9AItWltkyxHSot3pczZ+7wX
KwiaX2DdrpokfWU+8a1rIEKoMauxXW6EwkKS00bTzRTBsU35RdyXPohtgEbGjW9ch7/x622rAuki
Z1nVEbnR7EfRAk+Ya8x0aBXF1QFvwdtO6ZDnlRZJD0A7VUd4nuPkTDYHHIKCHowEgqg8enTArFBH
IGMrV+N8DMp5GZTsh0ty1MkSBMOidchVu4hkqwE20rNhbEaHoJBSF7j+uO2b9aXfo+TxqUIYtpAH
vIpcVP56fW935jWeQaSZqfXgjNHGcjl4scHQ5HhVBROGANy+lxZZbN0Yo/lVIql9x+pwn95hQ8pk
H/TKuZ4sbcXazZHmmY1+Z0qkNsrGnVzzpVFmB8S2rhA9XRYUorGW3FubWq/KdTzm06KwMH6kQYkr
Ao28xjEWSjjyTHkmEAOSFT2Mx27AyVM+JXuoZgwekdcFaCoGxTnITi+jg6nTG/2q0fCK75/kqcsr
sGiQNmj+GxMXOhzB7EObe347XF9uZ1VQyTQdb9fKtGURYHQtaxt35DZBjfoB9Por5NGC0mvrDt0S
tDpvoalOYHcKzyiBpMxag5imkGzj4k1OQ66v6dELSkLT2Eey1/l72BOA7RcYFQQEFHaC362+t1/v
497ugxi+uQwDbYyFWpHfMKeBAr9tj7CgSdZ4VmK0d5fXcAFhTbW8grlC9qlhLB0hE6WbY2mcJLx6
TTctyM2sTYpGMwu0LSHYaxUK5kvTGvY4XTq3PGE078lCFWciZSVbIFxKn+FsratsfFLifBXjgktr
5cXo6eN2MmWRjdfpepzz8xCV215uQ/RJPez3apUa81Nfd/tLgwCC6Rc/tDZ5GZ4vvWJbEz/Iep/t
AE1c1eEHkndbeuhoITIOiSS8QB84lk3rFWq/qQ1YA5UxXjm6/aML1fvMGAGqUecuumgGjkrKPWYs
pefE6lqAejlmfhNa3AwdLHgaKy++uZloAyxbXR4L2tuLSmjYtpKJNSoX0KW1beNr58HH5gQkXpLG
S8VVv3XOD0uGxLBXBZKVQ96QIxoB3ZYxBGbwwSEXUVWRo9Nqdhhg19TJ90SDaPH7vSEgcL3jBkGV
AuAXNsQAFXLF242JxBaYkpVs/IaNWQlayYWuHi0d27eSRE72//Klbg0sk2Acqw+WSG6FibttMuAx
hl5G5q348hGTfVTsTImmDddpC587hpa3bGP8fs2XWYtv+TQG1hqWjRODzuZ7D+PrjlOZkUi6DYsz
FqNlrPOkUlairGnQKwrvqAKpUOLaoy0arv04Z+ZNu/lgFb840q6quw60XhMHP+MdfSgVutZFidtt
nGrsQfUr4sbUffbb0bqe8eYY1Elb6nP/mDoOuoBFDlsFJoWPE2H/hNb6rJboZfoie6p6Wt8aitWm
stTHD5b5i7PvasK0DUhXqgaG9fYF63mr0tWmzHf0w0CxueqkywXqnQeDpbjRDFG2OIxNTa9MgsXx
jAmA6ac3+WRi5TiKYdOnH4zG/gVQDw2KZYHmXth9b9eUkeTqba60m6YOlvZJr7C6TAD5vKHLDpVR
7pTs4feP4Ze/kfzBwsTzFyw+py2FCYmwxUmY8c5GidpMOpONhjhXuAXStMNut00/mrT3C/YgTATT
ZUu6QoMKJNkDf+OYVbji6qOTtZvkwR8zlQjHPai2ziEd48yzo9MFaG5dcvPZp0lI7VjMNNIH54CX
D45ask0h65iscJJlgZN6UambfgTes+vbRiETsHJotY6irfxsb3zworRfUEckMRPvBjY69I1399ZQ
ZEqF1qTDbjb4xmDzdKONw7YGKNhcGgxKSdAondYTkX2DBV/zwWQp8U/miGlyZRqQhBxXUj3fPsBO
kFz4OUp/J7J3SIBpRnXz7ZAstUnfSzRHzftlwcQMwB8V0FsFo6mce2z4E8XcZY65k/UcxjsEdZH8
mDJxhUzoFuBe+gwdM8TnOLV/xDS6CDrehijThLRnct6IA9b7EdG6M5ZTYAfNJsMJURJeCOxAaYqs
1PpwWsw5V6VcrGxhGa24ZkI8Th31JGcvU5hytc1y5Jkq7TQkc0IJmY0SKcWRxu55gI4Q6etm6L9l
GcVgWlN41wZ0D/rPSR2dQ3yvoaYWx8smkr3uubW3EqYRbnzW8Xst9MdsDr+HnbMuS3zQsHMETwa6
8msSENnITSUDtDcAl5T52qickHuK/L+KrYcoNB6tRCZ6MLYGJ7sS0/jMUI5jAzCPQ8udJFHmPfUj
Jod091yvyrOtsN2NpcwHLSEN/v3xvlAo3z5vyQ82UbZYWIpb71m6rtaPTIRUy03g06uouwhtFbWh
hCQHhPjA/vPJZohDqYboW8nkGRcAQpe7u8DmH8gn1Lv+Kk4wZpxkFh34dOYvlY9Gtn/p/PhViWrU
YgfaGTehxjCSXhbyAj8uRoVFqzrLbkVq30yWT2ZV1O5CwXZRwmgM5HtSGvchTXlRv//q71Q/kt1l
m1TFQKcm1CJmI707IX3L/VT3MAwtieXW5Cfqk1EpTLpgE8j9Rd8X002nxrePtoSkByQB+ZBbWtuo
zs6/X88/7xvbdEG3hYDPrdrGO4lKaCHzD6yg2mQ2T2PgUQq2ndZ+mAZcPundO7dVzXFtOLzI8N/H
VmhXfiVS5v7M5d4BgagKGFJY8fHNZCNkHDhitbkS9O/XqkrvLDadc9W3LzYDJL1IPgdFdi90RnYn
NevE6hNDQNMrOtCjoaRVRI85TtqbEGSQB1jiJZnBZVRK9RH1Ct4Z7W0WjgfZ8Stkj0wCarA6bi/Y
mZrbW0lzRb6NY50ElzX97Pjx+D/YAFAZoZiatmqapMdvN0De9thuzWG5sW1qZrcITqR8ACBw+mSA
xDOSGkM22irAj7GJH2WZNzEpY9FV4Rnzrw8kH/+8a21bMyFZ6kI3/smYT0XX2KWmlZsaB8hFMem3
RVAdTAF5ILfvupT+Izr/D36p8c+byrYRibtwbXVNtd/PvNQLrXVUvLI20+DYyxQ7c7dkzOLlDSME
O5lat9NtgEN1wrzVdWX7yPiSIz7FFOnR7+zvuiOA2bvh0MAiIdqN2C70HN44t0DR5qeK8YCdj3dU
/WRkWo75FT1Pc56/z/3tpWFUBtCkyCS+ObP5XUg2kSitjeizZ7cZv9KKB7XIpele/8GX/wXLmC9v
Sk6vbXFLvqey1+YILXokBuDOQH5B80x9bcldFyptCYjdbXtrYegZ4B1CDkr7BFBbXfYI/H9/+N23
CqNLMAIdp57Ax5Xr7/3pR4joDAWu7ZsLHHqpBY0CAER1xLLHEPWK/c+ZCdZxU9zFWdYzwsdYNWn0
wNAtGt6SbCXRVsyIvnRYlDhtyzplaxvvtP0F4bxwYfT8G3N7hq6lRZsCfYKWVC56fhPfBTkEhr4k
dXyb0F8ccFGA6YwC/oAY48S8hz4MXvsWoks1KasLHT6CAB5aZFi62R7t3toqpX24dOhzScTC0VOk
zX3L9BjvcuG2A537qN075mOa0oA01PA7hmjPWYDSY1KzH2pi47RbUTzWGKMCeYjPWUwnyo6fEtUA
vmy4XjK8tyiaQOeNfltq3CxBUumLWQvOaWhg3os61cdsug9DBv90V2pbbHIDo41LZJP0IXcKvoSz
BvErOeOXBCur2evDQUFc6SWYm8cj9w0+6bCC5M3DX39Gm40F2YdKLOOtxvKvN68bqGVg+qqIHd5G
odLBuKum1N3ozrbBnR97gfhGt/txadIsrHUaLZlRH4WJUzq5zgWSjyNDrLqpEYu5bj3uOKBtkhTp
Z4Nyun7oMc9YMrkmWfEkLBv9TEfNzADdZdent5K/Osc1npNt+XnUHeAIk+nlUZZjQqjWXxCFlUiv
w5PhUlfHQwQi382PuEl4F15p7vLBM058dJ/XdTialEYZkFQBLOdr3ZffH41f3NMO1yFFGBIQVajv
JWt1YOhDC7q0yW3aXt04UFY3TrCJSx+FhUuv3BA3Qe1mXjPb2n6ElWhoxtpwfBv/JuzPe//q90u6
TDZ9e4M6Al9hHV0KMiftvSDHBY536dYWGxV34iX5/xZ/L5oVqr42BggmZqDcoaG9VsIKEwYYDb7Z
MdIIm5GVYsATcEvcv83qWZtv7aoy8cHiLXMrMHFMEdcXGsyowEHoYDqqoY7zOLaObu7C70J6kpn+
t2Au3A3pC/xlusRqXOMVX1hXuV0f40TxokL1ZPUTBf2xLegSQ6phJNLCspyrbsB/F2v8uws2h3eC
wJQ2ZlRJD9RaoGQeUvUB/wZum5GIN9eWbDYCNmdgc/UIcWdC0uVZHaBvWnDINYeiYQi3TQFvq6pq
/DLtbgEf/zpPcOVyzYlN2Udr2GwHXYcpqAJsuRHT0hAfCvqujH5SIgkPWyP5oTtx6hykKFlp3Kq9
sWG42AflmS6TqfcvkIrW0RhIQ+5nyerpb+VlX4EjxENYbMoEJkbPNpecE/pYzlLX6KfGTpAufDmH
SvXDYUFDxy69JCZIST8Mvnt8rgUzyOTUhrL7fGEyzUDXXogPyAJnJO8C2M2CRBIKiKdK4KGoMqi7
afucfgkm8sjcMhjcgIXoB7vzF9/NIq0lzKq0e943LjqsFvB9CIqN4hgbxh/BHic4z0yBkDfrJTVP
oRf9/pf+o960ORCUbDRLDDJq1X6XTIVag01TQqNWxQcOs4Voie0U6MZs/IiyGR4ISWXmOKeMQUpJ
R65NAwdi9iCWla4z3E3yAGUft/LtbyKZoKWJvWM3x8tfuOW4hxm7KUdtD/j+oRr2fQ50WbwJfkR8
kfqedyJiC2PGWIE7uMHF6dEOrOukujX/D3Vnths3tjbZV+kXYDXHTfI2OeSklJSa5RtCtmVyc56n
p+9F/3XQVfaPKjTQaKAvzynbSmUy9xBfxIqp44nkMAtOhSrKrbnNvCMWf/znN+7X5Z8fvS1v5IsM
Chz0304gWW11uNoAPW05oO3svyic/U2GJB5Kz7/een6uTX999G12CpZTMqnE6jT35wf5l0efeoJK
AJNINsUxCnLL5OK5QWCWasQxaba2P5vYG2ho82D8+Ko6qTcI7SR05iaQJd1eBcCMMG4xEldHaU0R
rVY0h8QLRY/wLrMdqeGaHafR9sZiM1vsYAl1iNB43L5BkBn9RlAOInVGU7rWXRNgOSQJMfMIrEgV
EeUdMHCcQOv41Nv6fhLaly6LlbN2KI2UCX9fwfsciq9y7cswt4hFklbcQQwTmwnnSqfWsG3g71U9
bUyot2GdkkNhvC3MO8JR47WqJn1fdmzWh7FdeR6L/rXXuxHCzYrI1RIo5Jzhm7GF+QsbTdAt4/Mc
TWFtZU2wWJhH5u5bbH9d1OZdRW4ORgNmdjzhth2yu8XVee9IyDm2AZfXYOTHhYvuxdRTBVZlhNGT
aJSUmV130anwYiCVX2M6bMIyuRZChxAJzpkqZtpanOHr7K6vSZG+obhjDmPpdNU3lXkIAhKVfoTr
b+AZMJpwL91KlZ6mHQuO8bidYKnUZku5UyJ6D5YqCFvaOpNewjvV63MPhnWQAqrDqB6Bc7OUK+Ue
G1PNMct9W7d5sXSKPYj7xEe4XvylC/omue9HrkmCmqewBRLemXa7X8EeB4zfMSOpXOI5QVCetyYk
DssMF21k7NOo1ilPmImbT11xdudHpY5AZymPdW/exTCi4d+FsSWjk4PagXcHjNQAZthXGnUJ6PY4
6oVJmQLaEbYO3r5/+SL+uifYusM9iO5d1DrSh852PfvLF8ONSRqCfHVCbe1jjyJ46MibKMLR9Mqz
xS21U82A3ZCEkorwD/nKI5hIv6IBpToEkvmdVM7VWBczEMyC+S0kQZfM9InBfz44bDNnvRmkb6d3
6TAK2Mj02igkHWSebHWeoGes8quDjYf8PaZvm25fExyxpxcJ1hknxa0Gb3Dpt/aJtgzXDIz3rCpn
yHpLoPKiIQbbp5E3aGe6bRPQ6yM4a0yml1b9XZ/oT2kvnjUJxMvs+c/cBn11P0mjO+ac0F1reoi4
FQdqxT4s4uLyz+/wr5Ik4UkWOFZXgoRsEuovm27U18TEoO2ESbvuW8Q8Lvf/dqf/7UPcfoZtO2gp
Kk419ZcPkaotTL6CTvqpm24KftVdNTJhXbCL7HLLfjAc8WnprV+7yhdjAWi/KJj7/vn3/O1WyS/K
RmhyokdYYF3/ZTuJFUekFA3BcImhsQEQxsgHBolM8ToxGRAHMGVXS2k+HMOJfJ342J40iF9Ru+Hh
sfy3vLb+2/ZmcMwhSMg9nkEVkvTfn2woafQXFpRjQ8BUwrp45seCDe6V0F0xH3GhS1N+dGxB5wVO
iQi80GtX9DcQux86reLcWBYonK6Kq81egyIzqJHsnIBB5Bz+85sn/tsXy7BVRwIhW/7z7P2Xr2Gm
rK2t0xwZCnKmNGMUr+PSdIdJoZiOCwmE6izFTahyzCJtfdYqjeKPsvTzRnV3U7Kkd8Qx+OpeIThZ
t0tkQe3JIc8Zk8DvOESPzQLMjY4Qk0bD5dGwRaBk9upTgxkUrYbXDlZB07dHbWzwRm5hX4qyNJzy
k70eiDkZALfj90FjJcdVQ7l1Q5XtPOxRm5vroIG5WrpjwV21SBJK5BQn9hNdpZONnUajsuDAI3qq
rGW919cSeDvC1sDA/wRkjmJ4ilX3ajpyX67Ku1aWdLzSCPcvT6jz21eR+6YphDAMg9klp8RfngjZ
C7PhJIdeo6eHslfulkmxdoNFXglAOhl1fUBMqD/yiPj3z/fHrigY5axyAY3o4CKLsp3ttj86qjfJ
Y0CILuP6JaKrhGwjb9YqzZWTwvwMRuwhy92eMjOG5Inj23RT+PXcsf4XP8yai9G86j+K1fhoZ7f0
Fcr42HXrgz5SraoTBjD6M91GRoC/hIqzhTOsjStjXbd0HnUbIF2/OUVn7dcLOi3j9l4GEDLXHa2T
bMp1/E66a6S4AyZaoVfb2KJ/GKpj0+urV9Q6qC0hrtigyOvB7Ia1/rQMeXcwaurvOszP9Cl/6zHe
+M726M2W+9RMHJ3sNXqn5fzFkkT3ZUv5cZ3W/mqCO+vGZGdzCL9pTQo7a6N6zYppV0g6SSZHKv+y
c1m/fWX4NJnq6ix8DCqNX8WjmqYEuUpaXIcyv0VFOaWD0iKZjDcynh4LaubQz0DoR9yxsoanX4Ix
8PSet6fPYhUEIgC8jPJMwrQ5v+HWDlFsLiAX5QV3N1Zxq/s+LpB88+pCg1QVVLbnVtp6tLn30db5
pq7ues5iRzuAIb1jBVZ8afAEUEtj3QIthSE7hTySP5ap+EDjUhnmkSqE12fuBnFHE60S9jovTchn
TMl3ShVFRN3zejdKA0fwwu/wzwvNbyM6e9NcNNtkysjy+Nuhf5llgn+Hd23MSbVilQUOz+R7ASQv
SaMhoGs7TX2jq8/wIQz9m4NA+02H5wVwWHGsbdylA0r85cqERaTQ1aFnWY6HB9fNjpRV3hmpnA5Z
X6hB1hb5To/iDo9/qXm1bUecb6NvSabTWm33H81adVi0Zq76sKGJOxA/VIpDQ63qjvnEOxh4OLRj
wwUQSCphv/GVWc3NFItLtFodbaqQCsVJqdu7sc5qVL1tYUz7N+jR96CAP5hIrLRuzfTE6c1Nm7JZ
xa3MvG0Wxg3wxywmK+zJi3v6+GFJqPa6XQeYrnmGdGwk6Sxe5lrjVFy74JVzjrX9cTDYjzlXEZwn
nKPnM7m3ThVBFhsxIzX2ShhF7U0932d9nd5TgeO5/Va5utBtRL8MyGEqlPt8emudGNCAsG4zU4M2
MAJagAMdVBJOgyLHi27SCZdi57JpOuidsjs4rnusF1vzRUumwRREGDI5fuR9osHYV++SKdPPm6YJ
SAEcJZRaPKX6udt+c3xC/AIE2ZG6szFgwdnZMvqms9rxfd92bp0uXr6jtA+qxgncshu2hZ2iCM17
bTJwD3LcLRQzOWo4LGgdKQILILBPxiP2U0XFljGMdhAnc+iaFLO2pfqlMSWzv0FtvVS1Fs9qTQ7y
CmXzS8H/N9JgGMwRJ7ecyjfaV6BPK2EjWONIu1xm18bcR0DkRrRoZU0UEWwAPQ8qLjb2+ozNu58y
dk5H/7e54q+jDB5tvlJIyxu7YDt2/H1/6YSAGE/2PHSYinrwZOMwvvIkI+PlHK3NyrctrkP//I12
frtLmxqTCg44Bs2UJuP3v/9UagUWwWQLDpsOlYsuhpfM5ffW3eQcydlXa2B5uY2lo5BZG5ZtR52P
yW5DHDgHYB6kW/ZEceZLMa8GRHXcb1VHgkBxleuyNsk5Bt+xq9oK2qOlbXiAfVshpqWwxXcD9Yqk
9wEATFR6YDAlS7AOVVhpeRvG5SzZiohGJ7hziBSW37RDc1w4YIWpypWY4rEByhHLplHN93jsaB+Y
LZqgNoZIktoXVyN5+nPF3jsq/N+saD/mhTpnTTcfp9F4qw39R1sA8LXx3crvSKYDLmTrxpoHZ08B
MVcCYe8pzKAvMJYAQVHKg7Jx7ol78mAj7gSRyI4w/b2JuiYSADnh8ZpquFUp71WXtvlkHLjLIvzv
J606jFlZ0DjDmknVOv0eanHfWMhmUpmLfzmvaDqf3N9EC26tDKhMBxcKS/Wvgisz86JVVqhoJt1j
7tJyVGGCSccphyd62J66eP1cG3Fcl7UIAcRgHO60k5lN//JC9J9Yir+/EkO1eKY1hEMcie4vZ3uH
jFmjxxtADXd4IBfqgXK3rIMpy5xdtFLXmqFeeMrmM00dsasHhy+iKYMB6wws1nNKsWDYbiWp2wbk
a5w4q4LP0Z7K1Lt01hx5M+IkYjKfPG0Br+rI6qNWJsy5qH6k+iv366bgg6/NS1cMH6KM0xDNgiWp
7XapY9M0JKzjakUU36j8tXYKRcz7YpUV1bX8qMZkS9dFdyN1FlaK/8LBLY7ptoqmomfIpRMbjYoH
t0+pTE2bMGFz44uBwdZRO5Ri50JFgBHM7VHlAuEk33SUGQ5exaO5VC9DycFZJ60VKKTrvckY3gaM
tufsyqgGWtcwFxwe2qdu875CDdZpnHqy254bxlh7dcaZeh0SfZfA1eEYxUSymARDGKN6VAr6qGyI
7IU9nmc60D27VR6tCWEV4Di5DlNjZAawoYYTtJKRHEumzOP3gmY9mB65ei6zrZUuAh+BQ5n4XMGR
ji8mCjYhDq9zSHjKnR64s37MtdjZtZJYMRq4RznCTB0UZhQIyyl/klTwapZ+NrIvNDQH+uhlnJCU
NtU4xcQw6x1TBy8ia99ektgb1nuae5YwVpqrlJkSqkZ7AMliY0Ph1DUUtHDa9CzTA7n6detgw2Qa
BVC2JG9AY3uZYjrP4Wnb2blYigmutoCA0RpvY/FoZ+zdnZZir+crzrnKYJfpusPS8rfGyPhOuxyy
gWSOIEF37ZyvY5DXqGCNsLB49/Pq4w5xw2hj9sT1eBKyP/ZtfOX+csdyvpOqSCB/kmoXUetrSXdt
G7v3tbgQXoTbkyTJ177HIToQdO+EsfrKpFAXrqo3+qZYwBg8J4VGwzveLm+cDXwO2okPG2v+9s7/
XG6owOb83vaNN9Ib5FMK0XnN2P2gvJePKiloXil1Ez1E8tWbTAR7ahsIM+RYnhdacZf8Po7jNtCl
+wNG0Isq6ksfs9vQ3bv6ut1TmM3jpDb6EqYL+cUmV3wO5CzhxHQGAZTaFdQpRpm94cTUu59iWO1y
n+HN5tzMHWiJJxHIhBf0c/f6v00+vMhvLXDzH/3/B+hDjWYSBDXOtf/zPyTB39iHT62sh/bjr5zD
//3X/gQd6n8YUJi2HeCnbdRmRPon6FD7A40HDZt1Q3CY3zS7P0GHuvmHZWEFdpEQTAe8Ef/pT9Ch
rv/h6i6bCYdvLt4qItF/Xt6f9Lv/IlL+96BD3HS/bE4bahE4H9dlgVHSVTdN6i+KRcxgtEVqHw5p
nDzqzfQ2kvZMU+OLVDmAt7X6tKgmRVbi0tuYfKGT++UIPDRJZ8Vnxnxu6uQ0nTWbC2rqOG/pkpM7
78zLpIGZjvsJGcQcB58Kh53LEsasO1D43+5Ear83tO8xgl/ZXDPma5hoB6aemnsupo/4wYXXHThi
bM9sOqnbfnLgYMjIAizcCmV+PaqRvMv1ec+mS+ovmwcas0703YZSn+kpdvpnOZTIjNFH4ZTvNSps
J5ckWK3lmtrPasERWl3sl2Whi7WrQpgtD52YuDnNMLaXgrkAdtFK/6LGxtd2jgJEy+9mbHAnbBn9
JQzyl60KYmLbsewZ1Zop9mB9t8Q446I/WKwDsIhgz6iVCqu9VMpzFY9fZJcfOBDcTOxy57aCjTYi
Fq9iV1AEEWtfmDs1fpczh9RHpL+UPoM+0m5BS4iTSfA1Fs45oSvlIKGG7+xGP062SgpGzPIgG1yS
KtlhZ0QxUKjSMTNl8vPRfEjVnsSQK4cjp4D62moa1J/h4NRTWIxM/qixrw6MapkjneG3X6gFbL2Z
NOlutTs+1LHnjBhl9+k8R/yMfOCivfiNw+g1V6x217SmVwPLPU6VZMxox1fXpetLqIRuwJQxR9XV
HabBIdCzjLpIY2U9FsYRXwFOWBkDABpZwsppTxsYnsO1YEROBNoV04UOltuVDhhc+TeQObUL9y96
7BxJ22zdJ9h+aGWkxm0Hn4OscCRN352VoxQkdDc5F6Fr8QaCMDsYqDmUEfuzXHPuU9h+et2lzYRq
Gw+ppfXtmnl0XNKu0OV1fszT5etYa+aeJFZox869tNdTNBXA/Jkyp11+1/VFy+UvgQA2FoxbNerX
BA1IVdI0e8JGiJOt/pD3b0hEiWcUa+PpJAbdIb0tMLC7eePVjhz2pYCglEPv98zmRe+VL9WaEBDX
OsdrC6ZGQA74dAktTrXYjjm0OgJXW2f7pJWVwgdR0uaOTu1FuTjZgJIq7JuptjH4araEZF1OaWSH
dVZCRhHKN4dNyZtiDj85yiNyQeJpauV4uoWrYhDYD8AXDKDFGIU0TgYQSJT5vrfks1wjf7Kcs9Ot
3zNOVDun5CKP3e5htOiEQWrd0tlGwgeavNrbyapj22Q/4qQJGU2Wzj3V6eeiU2+oYx+g7hMeX3EM
rQvRkWzMf1gpFUFpSSkgHDe7cjH+xLxY7LBNQVdfA8MSPWhNRmoBB3S00bGHm5J2qn3XRe2m8H0d
C/VU2aLz0rZC87M5LwzA+WCU1Lu1Sg7Szp+kEE9MG3ZS5v3RzvU3W9G92RzN49Jy5OWf6vy0ZbnD
VvahCyrNtPWTRP5HbcNZwy7A6kCobeoTx+sn90dlOvuVQspA0EsCCQrESk6D2r6I6DlDzt1P+YoA
N5NkplslT3tMMupCrZ7RkJhpqZxsV/Mwlf1pmOrmNENpWq1LYVV0DI/Dkzox1IerBiAqTV5W9BG6
FdtXWhYGvytZSGXbXUc8Dopqn7Hlng00KP624Wes3rup4KNK31jHv2qxm4XA/+aw1qdPpX+0hPNA
49fTOqf3pUGjmSTjRu/eZlU6jIkpdoZKGQiFRsapZUxxzKOvcSvkvo1rEVKqCU6/jdMjnep7q2MZ
Vp2GqxaX9TsxObPfmqn7DO+tYSwtim9i6EPaf8RNRh1YIPXygYKw1osSCp5jkSfk+tLSsxTef1WZ
/UzfMtoky/lo2ICyhPQpdzp6NK69AldKLWnkziQBHTSCx8qMsavnBoiaavbzsuYuQbVr2KRcfDEM
eirlOZStZnu5dnOQJwkbvdvtG3nbRFRBGlmjHdx2usQ1Uy6HRydoe9MTRj7ABoq442jvbNsSGxvE
HqUnrqnXDD7xA77Quv4cp4nc6xrHdLVU8nDpxTWn++7U9c6xnJeX3hTPeZtFu8md+92cP808Erc4
aJ6yJOaeokxnHIadFyHVAxjs96J08pt20QJKR95WTEXnGuqDN4xDFZCiizIULsiK8amJjYMC4foq
WrARtHopHGkn8wZq2aF2MC7UzAnh1FUnGtE/nSLGKV2I22lmVr81JaMYeW5jWIHS0hdE+B8LyLTM
5P1pvFLKwgLhwM2okU9NYr/3nTjBuV1OPVduxWyOdUyTfd8lHiBXejOU0gylVn1R5XqdNEAwhiXZ
lJIB1tpm1bT7ha2gEs9udeqUw2oxKl7V422tUlkUJWWCyddm0Fald2NesKsv6zWG3zQV2ndgqgiG
tuF4g6uetgVRdRG7u8j2Ms1IsNXHJAQc5VGhlmTGDPQ4LCl6wyyYwQ8gKR3nUarmFIAP2Czgdcrg
GYe31rJ1kEWpAO3QCmQZ46XtzPvlJ2ZlcxlQT/qI5mmzwde7NjXzsyXpzUB/RahOJtpWOgO4I39I
y1zi7FxObdnfmyscCay6Gq7S6YCltzjFVuLHHCL8Vce2LuGscHh+MJMCJI9e3Q4lU4xireMgs4v7
mTflBOyHtmK5z6gG9+IRm73O0IAMVPK9LunNLLWEZot4Bug1XxIN0bymdq/u5nvXyegTlDHvmVzN
szHSCVFpTgiMDWZcMz0oSaqFtgmmrCZguteg8yAM/RiK9HVUzXiLqgL6cRSkpdiabt3uVlH07gyz
wwpLeid9eG8K45HN+V+2lGYuOCFklez73kE101hWHZumPxvlg85Rf7Cb42Ctd5xYc1/RwdU0g/7Z
dxRddmPqT3iOjolLLZuD5WFRjDNT0y3Sxxq56OUbp7T2FmAA2ypNdMWcRT6jlhafGdCKpkoejVGD
E7yq0G4Xh/bnJD2OaV7sOtIYuP0skm6d4BFRhxvFfW+iUg+XMl18S+UxaWgtoUp9eeIZCCnfxE02
lffdEreQDMvPcoq+DpI+p6JbbE+/SDNOwqYzXt2S9IOKbWydeRVrzC/dk0przGjfr2W8V9Lhjiq4
rSqmuepOqflxI8gdz+Ijy6icqUEqQwJlPNfvE2xXfl33fm1ZD0O2DocsQhDE84J5udUvzEweZsE3
s1GD1aAhWElBPdMat+/N5SM1GU116fjsYNH0ByAnDMSG51KXN86CHUDrqvZodpPlo7FStR6qHTTz
ZmOxuCpnVZAckL4af6GOwJiysMnf4eVwfOzSVzc1lkNmO9VljNvMM8fRpzHLZoZIjne03GOvNJYf
KX2x5ztNDwhd0sjMdKvAQ6kd5V0pGhtWLkZqymYRDUvdX6X1uaa0zBhaYfoo/N+LVnyzQKwjkiBO
dRN6p10YT7MRn3rDeM1GWpW6aIwDvX2M/Yag966I8CtUZfSimhVGXE0+VVZ5QlOlqXUwP1rKRtud
6BEgRzSyvZuXh5UBqVOymWE/pllAkFuwXrHThXoxJ2cDZ5WnuQaFPJ1rnonKIG8hAlN27IRGRd1E
XaxU9YpDxAHAzJD+e/emIcHsNXAzbrAiwFSBicSsuN7r5X3eHnp4Ab5eOz+sLr0UE8hYWY6fltMf
lU0h0527kZkn7AAcXCnoAJcQM6ijFAlCTdBkcCXdQmpAZSncz9nGJEGHnbKzlPQhpWU3dKgMczkl
NvmhnywCbm5PIXq+q0nQBI0O83tgdrlbyCz7WgmmFchIyjfNryOQHtgo8iM/9H1psNY0muFJcH6N
W39n5vxVJe+/iyfrsbEyMg8VvN1mZfDovDrxoLDyGBdFpXF0q810iKj46yKP9hydCEx8T7dKrOiW
rkUdp5GzIbu3VLG4W5K9qrvPQ32yXOVAVVDnG2OM36ZgxpPGzqnK1HcUeZLgYzcFFFCVe0sZHjVI
ibs1VvaswlfF0l5yahsD3vfPDatfgjhf6W70YU7ea648VW5C3r9fKDdRys8Yi97sdLfazNR4YTvA
/ejoOz1PkQc7VtEVVgO59sEbqnVkdW4erKzqbxn09P6U890iNq2Vz2mVf6vigpOOyEhj3SoABDy3
LN9TndRRnTZ3w5Qe1KUMNkUvG4pzpVTBUuqHybS+a61r7Sql9aMeOXAkIPz/Vpf5W4vF/0e9FRpS
xj8JN5RWJO3H/7hvP75/dsnf9Juff/O/tBvH/INkl40dZxuyahjc/6Pd2IL/gj1G8OV38FFvpsv/
lFS4fzDPhq/osIZwsxSMA/7UbjT9DyY87tbGgGuXmor/E+nm17ECgg1lF8LFBewQcCXk+nflRnC4
G7Uh7UP8h1P3mAxgT+2BFjA/kX17r88O3pdZS+itG8oKtuFi7fD+RKFJpXmQ09D4L6N8zbF/UZNw
ZsKZd11iKYYpDOYdf39NqkWZt4KFMIDW0b3Q9zvgT3CjI4p7fQS2Z1z7FkzHmI3GicXR2ltoMDSh
O2QDKFxGT5lBs8hGFC8QZVUuH4vcKzWToJjRzTnT1ilgRNHeNC6QOKXovs39sARuYbjJrlEGE9yQ
svbeHOdR0He2/Jaow/SmD0g+ByrXXChRGVKHu8XySV5mC0MqSrLaSMwfukFbMrmJefJGWQLjt4yc
uyRMHhi4buJo2EtIwHzXstZ6yiN0BjeXMbZH1wj7bOruZb4BGDs9i34szWj6arkN22ynO6LOtndt
lsq7poBwJ3BGhmR6+vtYGJiohtIOFjiB3gAWBuWsZkGRPfXqlVD1Z2giSrgSzr/WqtOTBNFs66Vj
iAkWtICVMeZfOmVV/dmAMGLHE1hPKy89we0CC6VVwvQ046CemjqwhwbufrYo9Xtsif7JatTad+km
8Xsb2c01mcLn5WTRV7Y6rzSLyzAC8ngq6KhGfDHkUxpnyus0NWO4umZ7UHL2qohsit9UTM7XVJ3e
p7GtDuWqmqER1X0Qd07xGQlluLi2AAXCyN5T7BFXupVmoV0MySWutPgWwEkaZpiSXp2IFTHhcsxy
nY57m3zmnpB0fVKNWD7GA0MFRvm4qYau9KeipSh3HYD0KEp6X2dZ/ybTuN+XHXoVhXe9Z8xgj9J6
WI4rSTK/aOLkvrAYXLrIESQGnDxkYFUGtdEVIVw0DS1CJL7AWXyJ297dT3Mdv666giNe0cblQqFe
tcvyRgeznGthRtHd/To1001HLDNY4l45qT2/kuKmw5XiaHvv6jow4moL9qLckfsuuN6Ztv0wW2pP
T4CbBoYuuXctNSf7jPyTXjYCb5KkjgOD7uvgrqD9OrtRTtrkFk9ri3bgODIPhhSiwJA04iC2+1zf
U603J7N5rFsiqoVqFjgojQ4lD7REyqQVyJ5ezyeHwF5Qz1l+sjMAki0gj6BPexAruOG5nOa4mr6U
WlrcVdgMWTuiDbOp1LMN44IZziEdcuO00FjBnJAoKmA9Eh3u0rRn02jH23l21j2nNIr3sn461Fbc
nmejjO5WNZ8PrallN0vVJoBEZmrgqEjkpLVGN4s2qXcrgshbzOp7WMgV4i2Icr8FiXQpJxO6cJkm
ZzWr+c2KCnxxM+bxmSOVPIm0tzj2DMM3OB/NAwukcxz7VLmn5arYazZtM5w4Cs4ecuB21TNFAhaS
Wi33TXsYaBBJ+mYNllThOEmIUUWDHSlBuUchJ0onGwqF9qmiGc0OjznmlAR1YC9NA+tyIYmC6NaW
CqmTLX0hrGZ2XlCH+beSyKFyE1qfXWDLq+GfcF0Znjg7ly+Fywe+AaX70qcknK7cMakLUL+MprGP
gIw+ExBa7sHvKEawRHnMSakS+YeTd9abY0vqS9vWuDXNXrnoc0Wwe8o5RY/NHGNknslSBYXmDofG
WrVsXygUflJKTlnpYsr3soP5CVksrt6qMhm4+TUmnTNreRNN0vGWouAipvMvckuL5s5rEXfNnZFT
LeBT8GDOR5Euo3tTg2HPPgUayPDAQ2M+zrFL8EbPFYArfQ04peOp/IgivXxxeMDPwHGAzs1SuUzp
sMww6mzzc8nrEasenptLPI5vGe2R594G88xq3sDSkKPi0hbZOXSciu35MzUG6ziwyjbECOaGfT7o
L1J30vc1Spg3DjmtH49911VHljj5iMykfqP7ejuQ0Y9o3IyF2/yIi85QA2vsh3fqyedPWaScySby
AmteGkccneZtJmf9u6GP+OCSCBpRrKHcST7LL9nKS6W2tL0dY0f/FqlTb96vJbSULtPVe2wazYMJ
EfJxKZqG3neXZlX2T4c62kpYkvWT5uCook9kxZC4G83CeaVN2gEqYyPy2thenjvCMOmJSZJ9bChp
8NVE+dJqZlcG2WxI8cC6Kd8nZFN9hz3c+tYr+hB2A7i5Y9+NTXw3mDJFDBuJsDSLSWClIlHDUrBg
NBJzRbWBpsTXZLLgIzja/Gx2qv1U9VpxcrXOCmWJLo/SjuhlxDqpCXu57dxu/BAjIh1nkAkeIHf9
AzwbitIX02QmZOLucR3lai2EQxfa4xtsR7MeOmjBi6dDdX/GfHlRtJiLRpY26L3Z1Oq3Bcq05dcw
WQF4Aj22PHuFSTCpWnEPnZg+am1MzuU02W+2gS6sJBgDygKgSEyM7ptZcH8c+lz4SBxNQEd70mAu
S+VZU6rNs4eDhkF6FlX9fI5Ns0ywIGT1/FHUE4jOVqaj+6INkXgqKphxkGa5zfO6SUBgHNCHlJAQ
45Xhg0EIO7OW6g9ui5AIgmwNk3G2zo50yxsc1sN7bE/Sd4tR+xi7BsioGSN3z5yQkhGLQ63oGQtt
++yoRXxgOl3s24kxW0FVHWj+JQ9Wu+IK6iCwyZS6TqJlaDELfyRX269QTK4930Y89Afq4z3aOM5F
IRhad9ilQbQaX9fYfG+Xc49tfO6PDI/BANRPfSyuSfzUDuep6b7TsuxpA9nVyoUxClLdGMQ1JXPq
dslz2VjKrmZaThD5hkmZp8/6TbowyZJAi9unKr/MymMfpUG1FZ6R5x2W/mDnxtEmPdGnmEnn8XYw
u6O64GWgcqDTkLEgks0JZgnuUz7Dg12tJ0cH7w3wXW9gEj+XMixzZc95k6idjiDtRDdqI49iLaF+
2B7a3VtSzp+1fqbu98ZAQjGIMq71O0rjGac3uWIIV0t35ZnPd1VW7PusP7SqjXhOsmD4UZufAzta
N11NfnDDlr7J0HGxm+Evp87V4qspXZTax3o4ocDsuDo85RIe7fyuTrPf9fcJlo6yu0tJdWnZR+qM
fpZfF7gfhvXgmiRIiMJw4R1Do8ycV3PhXi4U+z5ZmcxgmP8xzqOzS6jLljUjP+xm/BRb3y7HVc/k
qmW4tsOrVuyFgVLM0uqbYsbmJL8yjCiPM1CZi5iq/NxFIOBVTix+J3EUkLrmq4R79HGSk7w42wSt
U24EFc5P5iKIcRgdPaxoBIohhlPTRlrYYQYMHSUj2qNuGfeuuIJA0PxpYXRQrdVFU9x4n9FzTeYK
nrjgPGzmdUdJBGmSSzHAIfXLvP1IeofWrQ4qCYelBCuFNt4mbHpHsMv4E4D5l1S9zapenSyK1ZlS
FuOeRcW9AC1e8PXZ1m1TK6WnZNF9PXXobco9u318AGpJxtGo5+8AF6R5SOtq+Rx1qpw80pr2G3NN
vC4wTB8y28UwmIL3prnCZohq19SmU1xNQIohGVDcbAYhDbC0g860sziyboqUlR+lk/AXJT+XrH+t
hkCC7eNatXUomrbkOaPWy4bBs7N6jMU7KpbwpiRker5aaNkBUrgaYI7q3EDvUDhuBAhSEYJr7nk2
St7TDIGQyc3/ou5MdixHtuz6K4LGYsJIo7EZaHL7zvs2fEK4h0ewJ42tkfx6rRvv6VXVU6GEAqRB
zRLIzAhveGnH9tl77cxHAytqrDqcTYlilzUMemNkbO/AZ9lvXZKbc+XJ9LAEetr3xP9+dirDWisn
q9/OQ854XDvVcRlEvbZ03279grtV0M7XrbNoseC0gfuG0rxoJEaXnLVsh3DnltonIyWBFbpJNj+0
QM55etuRYzV0ET2c2ltTPc/HDoPRwpsuSC6TSp0M49KQopct3cZWdf0KYWQBgcpKgYsGl0FoomXH
V4FWshjPjVZT78hbAMxkUjHmb51pDk+KeNxDbRXZfSYFURpXs8+PBbdWmM4HBYkeXkzEVjgYYEiH
5J5+1G7jb/qQWHCqY8IFaeTfzBQ8vbYtcVu3naZdmVXRzqYW1EXhXfpLq+L87OUtMPgsud79QPaC
b0ycI21pMx94xZa1qM5FXbwUKJ4wHoR958TC4dfMdFbDQIKRR54rbbkEMYK3N1nh/4Hfsp3JwvzA
dLZ8paKf3gdRzHujA3GcISTzrElrIbXjAA/2Yn2hHmlYMWJqVjPZxbLN/Ygr4ZGMkrVKPZOfqyBF
l8xwZ0V2MNZcD0f/UmJKx5hIhuTAjBBunC4kheqxSGrYLKsSr0Ng5KG3SRWyV0j3EefWeZj9awzZ
KfO9LGvnGFrBD/or3XXgmgYVXCJvTUjJObqW8xvI8NFp/XoLrbPbVAt6GY0ECuBw5Ng/0Oo7euAy
7MPeop4zEoirkeq9fKvKAh25iuzV0lPrkUZ9dohyOp2DKc5efCucaaAGs8ga2W7nQxI34btQ2t1f
BdWj0n62GeKJhZtXMz7WhcPbo7Pf4OJHJXeLqn71jSOeZCrso9X23s4GAXoi4h/t+DHOL/Y4qMd8
aXjlAl3CrJa2kP04a26SkvFdLNr8tPGfHKm5ib/07CQ7eNd6qwZRXirLT1Eg0g6AEUE2bcLuwEnr
H9sk50LrkEDH6hY8zgvJQZvczDruewB+GL0ukwjNBXFgRjv1KncDeHx69qc0+yHg2nMrzaatTevd
tg97QjG4a6jRCt7tuLvBOPgzGqoISCUJ1AHQ4oadGDwI2tQPHlLkBrPMgu1ySbYEQMtD2Hssph0h
ToRXq4Nf9sOFXin7Bk+LPHttYm1hBBWHqYvjV/am7aFFKTmxokHK9kx0obWH1ZqynNs5izgsoik5
6sHrv6STUfcAqmFZp6byNrkx3UV1tf9QgCc/Fsi3+9rqvENoT9zu6qiKT/CguMZk8TTdLrJsttpO
1UuusgT5u1dv3GyYSbwhYLhbgrLe0+dJCrAbpTVgLi9tJsS+flsGrhSBzK/+vytCGRng7EkKBQiS
DutONvCUiqw+J2NQ/DKaRRN4m+yD7iFnn9dXVIvM+Yrw1uUsBqrJfadpRe+pDQkfgGsEa9Zk6TFQ
XNfDKGG57ljVT+JS2Pf5qqNLBpOFqC5mG+BpXrtLisG/ybPRefZHE2JQibEolE5zWwBz3jpijG+d
yBuerovoo2DNDq0gq/Y5IF/acYgYwLmwxbdl9fLS2S3S96CttW8nDsg2M25rqzS3ylCFh5jO6U3v
nrNJmp73udf/CpsovOHbqrdTUca/VLhUuLvn9H4aPf3U8CRwyuruXqahuitivyFIMWLZxvvZrmUj
Df6qSxCmYOZo+7lEZaWOsr7KISKcXt3e6Fvl6vQ0tdJ/MlnNnXQSwU6VPgdG6mNBpPVmHQ1JsROL
hylkptGGKy0dcNySO5Y+bfdszS2Z47iP79g/OTdO2o1HDyLHDRl+1IxAd8+Yeau9l13tuLqnFcTi
8N52xnqXQ558FqlNA30sfUmucdZPcVNP7xkcp8/Sd4pmG8qyZL+bL88mDuYDy4vlvlnG+KP1yuxm
zLNjZOvwJ9TCEWrhGB21E+uD9OMSn0eg7ZOKx2mm1WseYhxlS3wK66r9hATMieUh7x1kL5vbBp7v
C+gBhdus0ccrHHQHHD+jIJ49RIGHa2NLneysBT7HitguV9pZmCcc7pJvncIDu1+ardOkxTmUOnjx
PYDu9kwfE+zMeRMJbh5DJ9mG91a+D3XVHnRhNIBVStCyuiqfakuqSxCF3i6MpPeRZHK569hrkmJN
IY1PvqC7dXQTi167ivvKNh/ZK60k/UPOCWuM+OaG3txHkk6bPL6iTVKYm3eMz/G+5j7urGq/J36k
jOy3MtZQ5XEcMWrCFx72DUH3Nxtx8da0lbetk3wg4TyNPMIJE+tC8C3ZdVbfjjfc7sb4kpq2eCua
rmQgb9CKOsu2n0Ol7BkWf07vUFGX2WViZXv2I20fyL6F50kvpOhGm06o1ZBLjoxkyexb+usthewn
wWmRsBdvfp3Lm9YSZk8W1drwfdnwb6xhWPvXR3gNytfFUCey+l70KQmhRFocZ61ynobSiU/F7DjP
vAaqu2yyW5iSqfkWLYYrJytls6sF7m0caR4pf8sXT6YkIERq/vqhqTkPPu2A7FIWtaCZpK8Iy+Vi
YoQe8qH/0nnc5Yc+rrw3C/bTh3ba4KhcOb1E82yePO0WwVrYhC7iRQcH3oSoOia3rrHLVr3Neeje
RnFPHfQSZbeci/2bwN9IT0bOvEJAO31spiZ2Nhjy1CeRZ53j6YvUxu5lTF+SCY8ym8qLrajgyPsU
L301IX6MQxA+27wqSHqNyvuo54w+CHssNI3oCZ2KVtLifcvLs0OXwXMI0uXQLpN7W9We+1rx1Frs
SAtMOqPGfNJPBqDkEJHltLsG/IoVn3Kad0nZG+epy4RYVhXgh2BPdqPON8oul0fuafode0d2Sg1X
+/UUzuZ7WbR+CJcmwOk2wGVIRPI8OVnKfEB9j7+GwCMOXtX2uyzxBWHCNkjjjScCd1p3VRkefB2i
Eo0xjglUUaJVFoLZ3g5b/TLUJTMCAYSdpyeziQAsbioZsL1Os/Zgyus2LdD4DuZrtYSWVXbTJ110
3y7LcgLuJj5od6TApJqioz+U4jzmhril9IJtR7TsrDud8MxF+YGm4fZuhpS6hudTnXhtzwdlYL8s
SQTNiUveq3Iyjy/WnjaMcPWmrydcYIl2t7NveAZYuXg3aSib76rK9C9Oy+Wx8HV1cft2IAzLj5zJ
wDQPlFlGj3VHe+zVq5SsxmZEnutj+HLcv/MTkkcIC3i0OCR7NioceXEJTI/KFe/Mijp/mEgLPY7s
YOL1rPoRYh2Lx5Vr4bRYVS7ccTuvrW8OWGA9Vt8FDEnjOLdbIxMGSNFlNjKW8huxGodOf7mlST6p
La4vzTjm94nfjwfjDOqnKDt6qMkUYXLKEjd5Wzhi3xT7EgZQKDS3VS/10Uui9klIVecsrqvptTAN
JgK7K0k6T0EvvhfPzPoU9wXmGH6rI8tinE13A5hDwpha0kOUJ0qslikS5dqhohH7nM67bj2YqH8b
Jme5+kkAFW14rOS5JpVyoy03oD5bLurO9yIn2HLE+j1GCD6u3SCC8+j0KVlxQk/tBgiCfqYzrHqQ
hGTekTJ76PLaHsSuckdidc3koGE1erF2NeCZZ8Q0MrCt6+zYSV3LxLLIuWWQ8h4tPQ+k4mkN8/l3
Q3ZWfqzuq6wRh0E4XDD9JPUwe8wsd4fYC48D6tC66fLqi66F6QkXX7JjhvUQU6ImQkZZLP0zFBNF
AL43JRuDFQvDxoBOLtkjciOgeSTdVwZwI2wV6xuANA3MXhN058TM/JDVgIt711Afy1pEKHo3jLKm
ZgXCjgSqjJf06Ar+shWIp+bUOg7cj4yOr2qjypwQOqsxFR+lXpb9PIjqzgx++moqk+7GQTYPotZk
IHv7B8A267Zq2/K1SgMXwSkQK+rPU57oZXA3bdiQ9+Zm7C3rEYniXDLNu3ig8+TdCYqp3hN/iBl6
HZGeVXiFS5csQE59rSlHY0nmYgMoKIwsXPVy/R0nWDk7NGtMDPjR/AwlB0BC8aOD/0J8PskuRYQ9
oyRreDOnpXdWGHHJgWYFIn483uStXX3OdZd8dn2PZ0vr9swJlbKz6cQj77lxT68Qt1iodPMj3yof
nx5/zxMynndbxw4xNjZA9j3fqctX6M76BjaoWqOxWngR2gQtcAT6/NvLc7vYx7zBkaqqdDpFvj2p
leWM5YuykCHDgVtEM/Xe0S2uZZHCU/V5GN3+nHbaum8Enr9NE1fRyYm99NWrRPRgPIRTv5bDd1F6
hIytIjoUXO4oIWqgUGOVBXBMoGMc6I5AySZfFGOx8/NAfvnLONzmJm6KlbET/NnwYWwEWCfigue6
DOZEvtJpaxkHOltrj1QzositahJs7yrPMgQ81RGoEgFcHMFZvqAcJ+lj3wS8NsKALdEK95EBs2WV
6bPKFd1cV4DAYfGQM9dJRI6P6ogk+41Jlp4gjHwUcFxXuoqz6aEsDF57E8w4jfHGEsPpEzmx8mjz
fMHuLKdjnVQhYC8y9p9DXBY3hP1/NEjULyTcwOHwjxtmmfSbiEF3iqZrWeuCx3AfEvh50JoJJ4tV
9zS5xttLY2eHWizu76nOnV/Z4LUvvGvlpYzN9B60xcyvOhbhUw9HDtoBi2XIWmhh1ymTdCzWqnFL
iNL7Pabz+NwsVvG8UNm4rBcZ9Du7i2t3p6b5jhs+s7RbnFixZ1/cRRL6IWo74vbU8YGuuvxhDGao
P3E8zvuG3PtzZev8xh/79Ib3IROeH2aULBHc2I+yQI20qJvcI8lgLLJ4pG8zx3ClEW3JjkDRixQV
GE3JAYUIQ6xfcUNWyXKTeq19aj3beW6tEqhOH5Y1M0dOxt5Oe0Srar6adkp00hbzD/+rnPKVh/5I
4kmX945aoPLPqfloxkCux0JSbdUFJnhwRF42lI3G04NI7fJRYTx7cix3useM4H0tZm5/jHVfMTUl
8SGFxP09DUG/Dent+NEuCXIBnewjzN52uWlHn5YkRbUv6gl2xCByUWh4Xb925VRMeM+n7KVxyure
oK3D7R2K/LVw6/IDFY0QecAb22/ra/NEP2yxCiNM68Rz77myss0cZBmASirxiI5tOJzAkNO4gavb
W8VF150UNtvbqGpZLkKceKsEHIA674uTXtz6AFqXecPu9E0TEHvM46h5pqnPv/R/CryLthGnyk8L
pl/6roYhNTNvKE/e6FKPfAb76lw1JYZ6z3jFFmJ38ZEQPkNtLa8MPLd8QXnPqQRjgUKXTHUtdE7n
C+7CBhHECzdBFS4H30orJMJwdFEcqyrfVhb+hMYzxS7GBXnge65Oph6u+174hybvK6aRYSZw0aKX
bnl+w1feLxSNjTpenmnTsx51a8d79Ft1gGRGs4PbC4Eop9VaX68xCDoEYsc+nm6ReswhpHvuEU9M
sfWDyH7iqmHumjlvH22qsJg5ZgzzdRAFT06Rhm9JaAe/vQkEcnj9KtBShgL2ZZW/cWBRwNQS2Dgo
x40OU6rCN4wM1D9Uy3Cu2dpt8oqrvqpUcswMoK6G3OOGd0924C1hcPxHw7Em1Qtrj87L4yiaBku8
8Zg5UgazXUC35YMVGvsyIHWgEczzEwqmTwKAskaiCL7t3HDFyxWjKC2AWMTJXbqOs3ykA9Qi3F9B
eKq8bIJ9MRcxd+IppaXcQqVUejqmWGDUBpMu33LvGofm8IY4DGgItButSlbQFk4KRcRsnwwN66s+
GO6hQ/keSdBZnPuECpjaluNTVbXjcXLm6K4JGwVNURfloewzl5um5/2yyaCjGESqenGmgJFy4L3i
oo5gq2BwW6U2F+cVgoz7VA6BdXBxnYJskaq9i5vJpip+lFs75ymmwaanW9FPrQu++2zt+yno/X4A
mzPgbEiphMLnrsjCIj0WGUkdwAFnNr/cijRAXQZslIJ7V6XW0VW5desmzofuy9FnlY0swTfm5Y/E
CmgytOP5sYrSJ0dkznpUMW307CGODoPqVpkkP1O7M72kTSJ29KJ72IbTeK18M305UdFuxDLkb2Gm
WXU1VpS8j0C68KUWmdmhgXRXjCHSmEXNyM4X0j2PduUCVLO7Q+1GEKWYf9ZhhjNxScr5qatG4pEU
qW4y9Gw2TWLofud5AaavjtXT0kACGYGmrB23CbeaIoGdyKrybsmqmbQJC4l57HzBpWDAXoH8EeyK
Vlm7wEOBa9l6XxEwFJGGQbsP4tTa045jnrpx0idCcd05TSS3WgTHCOe9nJ3fpHqyuxK7/d0EOWzN
By7dj9bg8dhlQ3snSi3vqrBJ/TXRGuuFqk+KPxP8vu80glOEWlDJvPofAWIjtU/FzMbRYNtvrnL2
RIfDj3wgiIsuzAhdZdBxwogjEI83QdCAJ+vVdubmwVWJc/GskXn5/4vl8L+SmZCPqY3b7j80FLZD
9fkTMevf9RT+4w/4eybU/8sFUofXSDrKDpUkdPmPTKhyCeeHyr4mQq9h0f8dCQ3/ukIhghBBkaQm
8f1/2Aod7y/vWjiBHe+KQ/Lc/1QklLwCJr1/oQRcA6ehFKROPfxYDEp/KAL/KhIKMW8QUprhaHMX
5yMgiuYg4mzK1grb7S4sDC1uyVQzbFmemU6jrgJKOEmlXQa+YQzNQ4TL0NjdB7vD9n6I5PJKgk2P
ZF1sB1OEoOsyTBU94pgFW0q1Ch9SkcEkeHXHSD9ZqzSx33PmcYzLiTQOORMXMKntDP2yxWkB2UH2
aUcQXi2KriDYireUkxMowegi9ohb2Y2dztZNBS3sqZa1Qa+d847q6Ka5n6faN7hsvOw+wdH40idR
zxW7K61vYuvOSSWmPzJX9s/dxKucvpbM46tMynCTZWl6l+MeIkQYx5QWYtG7T90A0auapvZlhhX0
K2e+J3LWmfLbCkh9rozMoruptCS24Cj5LInibyqsKdvS5e7LWE3786bzOaW39cSaai09He26sJoo
2WmHeRV0kBc2Y9GyL7Zj5iMcG9ZbWPjoOm4z3jUdK8eNcSKxi/mBcUKxKKOgPdCrStf9k9tazPs4
PEgwDESH/EWNu9lv+h+jg0/eSjrnFbEqeiV1yS/aUJLAAtkz43Ppp/bBxIl/7yd29mLCvKG5zyur
M2vJ5EcWVEm7K3svuvCIVDt7GppqHSfh8KiJOtwQko/PwIjtYzI5wb2aAvBs1OlhqSTx3qp1Y/G1
A/kpxe8kFfVCD1kQ9lxQLPexSiK32A99v7zX+A4xmlHdV6+qNmp+5k243GuWiZtuKrFpB+RqSKQi
q7219lRcsMwCVmDqS3+0tZdhUHSzOCVsAHwFo3a6YLwQ1ixZ8cTssKrF4a0KSW6hnb0Jyie5tLm3
Kux6svdpGlGSMXS80hEyiv6WZc9gPyWzFgQNisFtj8bVQmx1VEjSTQELORz7U0Tm35Ki+F3ExE6P
TdcpcRdQ/q5z4iESFCc7xSR4trhqPM1pUW+meIzR5p3yjlDIfDdpz2fVEpWfCe2CRy3zqfsq/WS0
79grxcQjbUnA9eqDtCPcPBor5288y2TDTLVgs0dgqy3QvuAqnVXL7XYXsZlfV5E77Lu0wTqjYndF
Vpd0nMrov4oJP+Daypg8mYnnRy+t6JA0OFbyFV2q7bnhyfqVl2wPQDZ1jzm/8G02LvmWJ3AgY7PY
R3oJOLpL5MZjPvjtxmURfbZKTc9QkabbsUU94Zos6XUdwhvu1faKTDmQppine4nC/GcfeeM+cKvy
Le1VdStqke2WPuwe1djFd0yZZsvEFj/jgq0+0Z78DZpc82kYFt+Ttrir5RRdfR40GqoykYcaXvyl
bmJvywu5wurPMiJmntlh2vxqO2osQwmGHVCCaD6YCKG/jd34LVQ7b65XhTu+INBDo4vfl4MVyT8r
lx34Dx5UKeQdlfMRYUukUh++vQKXQa4lnmloTX3Z/o6jIPsecBD+bselM5u+nRlYs0AX7xz84Zkh
tGSg9ahOc6Nml/Y0cDuqrN5M645noWEMjyoff0eJ4JIUTWQd5VQx4WZsDTFMbVMxRnu6mxqqILBp
nGJ7qo4Isg6mBsFLcuzq8uBGbX2D2yneUEVLU4gnc+uFv9CsbHAWt56K+23XUGlCJZT6iRw2HcUQ
kEKF7wNFhf1Yb1O5A5cvOo2LP12Zj/3J4X7/PQ6EjwT+RHR0eDe30eyAJBsFdjC/Vj90YYuXphD2
g+aiInjHN4aXsJ+emmghxk8k6oI6UO8K4ywgcIqK/izFuvtfHcl/px/8N+C597gw++5//ndbXqlk
/8HRJv/Zn74U3KGLmkJQ5AQIbn0cngJZc//DSqFWkeTYpm1+NHKXor69hIlkQisKxiYCuBHADVf2
Ef9J1Rizrgwpw21T+v1JLSEVyn6J/QejYujspe/l/lrDTDm6WY7etLjh2nat/tsUvrjpx5JlVWKR
ABtdg0QLnPgDKhBk9SxkpE4tXT54ljO/BnG+7Ds91bdGmmjvclsqViW1c+QOl+g+9KU4yzLznoIE
YhZRwbnA+p1GW3LeeLKcbNwlSlpfGCsHclBz4W4xfBLSt0z3U4uezWh5LR3KG/TQZbGaZjeqxq7R
K+MqOFTJWF8dGkp2FCYy2t4NvKdYSzglzdxtpL3qW5eD4TJv96Jl8W+xmZ4/ZBFn1B8t9WCYrvGn
goQSpb1NRNwdc5siHjaN0ej5m9TvVX5ARPectUyra9l4w4qcOxh03wSQ2CZopvxnjQ3pKHrL4nvI
SrVlk9V9oaQ5O+FwJ8UoDtWwVdc+anukmur6I9FZYp+JoQ4PJdL2GR+m+PK9LN3LcMlvDFnifeiW
/rPxIn3Wjd3sOwe9vKiGBs/UNW844xK+okm/rY6W3GVO9BEyebidF5GfXQqccfJ0kK4s2jGtyez5
pUdrW9lm19T2b5zmzpvPr+RsTRPrrj8HlY2FdZNdT6/yeo6xTHKGPYdyEmzr2v7Dq2vVI0YXTkFO
aKgz4eLYv/Wfc7Jo4k6tiz/npzA5GYRpZDIglmxHN/k8+EeFG8f6v8DJlPPPHxwa9+gcEgF0Yazq
tv1PYROc65Tcs9Y5Bk439huao7i29Wk937G/kS+m7l2SVzVd6hQEQqTxY/udm231XDXWvG2Twv7m
Khtm69ItRo4WbXvFLu/VguHCi1ApbAPmucZ4SvaQmLuGNRYhmjpDCjikCuzkqIYyMHeTW/As1fli
XjteYI9hJrgy4+LI6vii0yW4wcWS3/eNovKUt3DLxl5K/I1ImxM+EmawNRYszjhfj0S1qpB+6/S6
6sE+TJcttoRNra1vrqrpbmpnPhMSmoea4KyF82jABOJh4x0C/TmM+lcDYZ0gulic02DDpOTBcHcR
O6YVLcyUt7kL8AsTLvMh8FqrLlmNEtjYi7AC9uDEi/Rv4s6JDwTy8XjaFVpW1znusYhrLrBWYaHA
6QVfCjfxczl38p7uihTBfDCrxkAkkm2+S1MNTNBv8PYOw9gd0InVJS1bfR+0tvdSWVpuRhmgGMV4
X0wNUDEWc4/BwZvvA0MxEh/m6xisoUox9dNSnzKP50FI/TYGlQ8Z8we2Q00qoo9i5xEVIngu+Ygd
LBHx83ORE2d7dtBfMJ2fGgBQly6bvXuXyfB+xBD1adAzXpOirm4NrffblLrZBwgZ7W9uGsNt6BZ5
ivDd5d9A7YiSMBFQofQNGUm/F66HgwqnfejyeR3pMV706Gz8AlmuXPdR6S5P/hyn4y1Nb6y4bCfV
KyHG8kOrwbZP0xCySAAYHScbib0bexvCbXryr69Wa4qXTz6sqY8ToSEepSZ3JsQxpXEBTOL6Lveu
r3X3zxte/3nZW6SqVl1h5Y/mz0HAA8ahEP45IPI/h0Xw5+Bo6nl6MX+OE40jlQ9ruwwQJaM5vi2v
Z4/35xjKqft4gFKwvLvCxpRae8Mhyboe7LrEzS91A/Ehx9QFbM1R9wB3o+Y4BWkwbc1gV6+w6fMb
OnFdbJbe8BhnYfg+dNJ+9mSdnYbBXW4WK0fIlqKtrsAxKkvLYD7bvO7XQZNefVxuIU5eYMYzL0UA
GV7eEIy2YcG7oI32FGvHWKVmYw7YquuzXZrmqBI3XNa5S+VUPDTTw+jizxr1ADmL7YpDiFtlCq/M
PH20ckZAirgbUHRfBeWnRfCCssnSC4GP6JG6Q6yyREgYgilxK0PSy6WDcZS4bpo9pnRff+qumZ5t
d6ouGSMIL97KAVgHXVQdJkMSixTr7KxdUYBeV7hN4JSpolxLNQN1aV0vKbYePgv34E79/CGC1ro1
ggd+ZVWR4k4i+uQRg15z4w6+2VDIl31njsbwKPoueANsBhZm0QkreKKBycXpKtIkJF24TmirvWru
vnB+oNeVT3oS7Yto0Vh2Gjd/ssnqFji9zvnm0pIKYDuFR4QfeiqAFKAxrTDqL9ww5SCAYrom+WK1
Dzim7v3wo1C1+lnkfrecTa+po51ZdOgdvVogISktCH7g5iUFt2DLHQ86ob3X7hHDVDxZL1WnYN4D
kPjiItM/BaPSBQDcnD2LbEvlbJvrVRlyBp/dPExisy5jkA67oWyEc5yUB+EdnBP+aKLOm4mk0o9p
Kazf/eBWgGNST4y8sOe+3DD+jjcNhVc/lkTKr9iCXLxzaWtFSe1M+ghFMg53OSHqY96F2l0lQDab
be5hx13nOh6OkUUwkCEqDX6qgm3N2qqmcgt0dHy0Wzu5CwkUAo2yuoljJln6c9dm4R0yZfjYJk51
6y4tZShzS+isgqYht1is0RUqpPZ0Wwb9AJsvCrPP1rUM9kjuYbTDKf6eyebU4oUNbsXj8bxGCWUX
IJ0P+LsLvxinlcTAC+5nxsWAxo6g56aA3JAqy5Y+4yl1r5Cs2ZsRJ/V0YPooq42TD9FzFfXVR94A
hzukVCUsV9Mjt0MzXXFx6TLMJfW1Uv4IPL380JPTvQ+N7H5PsQjKjdX70IEWbq6v9iSu6bmiIRYY
DZayLt0wWCFumrjhzGyhmVNtbqXRzTJEDlv2wRqJd7SBua3CpL3L7Yb4hRlZMLIE7pJkLUwsGJRa
IW+bIrqOp5MsjrFndLhfBjqh144z1/5dA59uuOICQSszg6K3zlV7HBpR3wo7n1Ym9AlVu61rQi7W
mvM+AeZITKGxpvtSOsnensrulaRG/w1RBUhhHk14WLqhQFWZ+RB+cgUHgQUTHZyC8poN3wg8lUkZ
/7zE2Uy5dwZWzFusEEtwqKlyxKplOm5p8GNW4BrmGR7GIjeWHzTHbBn6Z1cVmb1xI4QSkBQS+oLE
nHbGw3ddw7jTvmigocdum0rCigV/mO0Qk+z7macrbK9vI50K9AFekvgNfCSnHWUwBiQ2avq4HcmS
pPupcedDJfx6WRWhp7d0rjjUPGAfp02+CJeVxtXxc2kXee6CIBdbZtmFFozKq/t1idXtEE25gliV
uAKR2M0ADstJu/pkz5AZoF7X84cOGSLEkJUvE0uCXyo3AXemsHpTKk9ebbexP0H6Fy9GWPaxtt1+
31H0sEUWoKKH6fd3YOu62uigKLJdEZFthIdj/K+R5/sUJ0OHzTBzaz75vvrpUmAKqyzUCk9ku5wW
zCRHVDBcI9jsxG1hoE3zaW3QqImCcbfEys3IneWEBGjJaLjwPvqk4DaYK7BnxF037K4e+G8sS83X
Eiif26sg2VPk7vRcDtPArT5pP9rC403PazbnaBXqFKGBvzkewzKYr3HP5ZZEfx341V0dCp+mljFT
PaRXB/3CLooXq5Lho8oc/1Y3Rh/4uhvIIEKGH8lAXIu+ojTfj6lLsIsY3KW1y/pX0pXcwzRgCfYJ
OPVv5jZwXty2DS9xpdKfDRrefoQAf8ekUn9BmhyoYpiXHjEkidKD67rhZfDi+XrjLj4yaSoQ8yP9
fyEQ9rAOKkh3dRX+bR7/f41b/C+ksWPyI8DggUPkvSwch9qkf3W3/z/Ai5fP78/83+T2/90/4O8x
fvEXBEX0bNLyrgRdjeD9N7ndd/5CfBdo+6HLPzj/IrdL/y/mQdv1A6i9wd/+n7+n+OWV6OgH+Hql
RHWnkOg/FePnm/s3ooTl8Le47BbDfxIj3IJyMzvvk0Nh/HI38NVfWSCFvFOkMziDbA8n99JRBASw
ItjP/Nd3M5LliWtT+pPC+XFXDHom3zxrEhhtFaC6CbvsLoK5+FszRlETwcB0WJJpZHWZGflL5KH/
Vuqse/DpJJwA7ZdYeKS/1CnyYRzD3i+DGNpde8Va0XmSMmq1mHhYwP4v6s5kOW5gO6I/ZLxAFeZt
z3M3m4NIbhCkKKEwzygAX+/TL/zCYS8c4YUX3mihkDh0o4G6eTNPlk5/b6VjHUgbhZuRVd1ubrL+
x2PAydYGJ9pjmmrzDyaRdldbMAcvenpkUtRkJUfAQ8AK6EXTHcrJRPu5GnFartu5aCmorERSH0jo
unePDz5SnGOl+zEP892cjTiUlEk0Ccsp6ELu2gIoVcjIdw0KXZ080h4/TTJn2SZQTFwry26SGAR/
RNQ3SDti1kVMsMJJrOF3gjHqEJBQPWSgqF65ldnL2o/lc26F5ottN/WT4RXRjfxFsdWSR2SrvYC0
SEWc2RwLTpHZhGVR28nfqXQ4waiwQh8rIpSTviGYEcle/TZ71qAUinWZ3GTSHQDppXTBVRws/xZ+
kK4TUH8rHHOs9GON/QhHulH/lmlrvtMombBM1zlE4JqnyBt5wOiVfT3/CvAZLGLGk6cGK9eHNrAK
QOUSzX7CWYKEHQ36VU30JLWjHkG3xArPlPbMVx9PO+gDl6X9Wteye59C5d4ToestCk628s3B2Yxz
PR4xFLe3TD1iKZzhoSIpSxhviZV2pwS5vwaiWEElw5KxzrVD4dnUmsQjXQSAjwCD5ocqZ4lfq2KY
ji3QOKK3wl8obuOLM5TIXa0N0JKeTw5CIM39c1k1gPo8ZA1Fm2c6oZuLPHAubo35GrWyDpfd9Djh
OGljaFIzrWEeNRokd3ikVBsFGmrwhkHQ+0MeqAfrqzwHD1qeONUWUCPVQ0aQM0Z1TlN9zkVdHmm1
aInMx2NxlfDBwCVJibsEfT/XO2qnK29pWEFoMEk+wED90PPTttxKkiWkmBkvPa9nQhmP9dgztFb4
N8YXMh2aTIZ/9NhWlzmL2Sb4ZFDcMyEpZJoKV2LCEd0bXw1A31xfQKcWbVr1fzLOy+OW0s/hFz4s
DmkiGxHugfUVeqew7Ro7h5T2RRhxma6Hvg8+MVzn4pSU4/gVJEbwbI+hs2cKY9ZVsTonxRycZpBy
61qSrxLQ4zcDovxijFI4VaOpvO3gzGJpWh5RsyyPV5CuMTYy8i+Twf4dm/lTkdc3dn08bksH03iA
Dhn79XSmfTha+3r64pdRrMjzKvoxQoyxyjQzXJSxuTFYOa+AjcB3BUzGKiW7gXqqDmjDsI2EN5xL
a1CfESadbZk7H7rnEJY2Glkxx5lMPQq+/Aqf0xjUw7JrexKS5OVXeUwqWnR1us6Bjm3YMh0qw+C2
aZfVCbugS9WLKxckw6+0mrBpyfUHaKYaSFNlb8q46kCIjc5WVvaRgfxMHcMOi1u51AMJgsFF+adR
Mf0TGTQNkgnaqsdn1GvxKOhJxsvesO6439wFXMP2hH0yYpQy8hUkzBsVkVztbnclJzGTynxE4AvH
TxZ+6RCKsVV7bkUqV7Z8iJud1vvcrWkoBxq31s3D/+HoEkxCKFbUk1n7UmLRx53Zm+sod/72JMEb
q2pQ2cYTY9mVoo+V09uH+Z/OLQx5TJY3Hff0pHZbA7DUSNPoooOc3U/zspr8J28iu9kxI9N18t4E
6oe4wYWA13LyR/ICDiUorToQPHjBaMrdweZkm7yzwtlg0WObCPhrA6L6XSp5HvyiXjt8gDp/fBLs
n8qp2onuSN0cily8a6QFrsUOgNmaAfZVbnqmta1rbq5+t6Qs9l6TDNNTvokEMXpP7RQfR2jmzZvl
qzNl3esIfyUf90VogDRl/kiPfpHuIjZ5jbiH7hsLskU/+ts4BYHmWWIzRy6EFrxv9cpxiJNVfXdo
eWFpx10RJD04HobYVnOR4mkruEqODtaxTBUPEmC6a5vSw3MafK4R7IG/vjse227TiK4IkWu/wNZY
HcG7Pqn2gq5Ls87SaCTrtm0W1dc08N8xK3ULu/yUIYs2ify5bMaqvfOIfkIFuDe63llWnW+pBLEX
uabbgS7qI/mNAeahOvaATjFmkt2IObnTH4zj//G+fGYeCYqqiRnzaOWg1USR+O2EuHo2D0a34vfL
52He9rk3bHH6eeue2NIy78KSnIfIjtD3MUCxz15ZtUT5xHG31A0zSdhy5o790EIHmLLfrjLrYwhs
eQkqDppsnfRnx0YfAAIRrWI3Kveeafxw3yGvCQ9kYQxBBGBVfRc5LGPJQnAEo1eT5a+q9zYJed96
O2Dj1dlt/yU7czqbeWece09F5wA3O94iUySfbdWM3zNs1rvta2/r8NocaHAej8ou6l9DgHd4YVjh
sCf/VbyXpfLWnlWR2NRZ/9z1POPBZQzzATARep+biOjoiqGNOQT5ySekdvOYwZEGgl932a+CCNqL
SOeEX8B3pmaDyeyxaJNtB+bSms18ZTcdtiEuGNXsvBb5fklGEMBC6ta/+4rCiIUnek1p7WQWe3bc
kPZ5ZMAtngQVClxGeUAblR70H1IX5TcgOvels0nm8zaUfCb9oWl/iRKJk+GG6bmQU/qjQ37PjZ94
zb2mEbpZNHoiixrQ470BVVJthWclewz8SXqfJS6IJyUc9WiDYm5ckug19aoIcDXS0VeW90gof3pN
cOJ7m8ZEQL5WddWcs7RwPqwsyewVgD3y2LrIzqpM249RReovdsvqjLBS3nHMpYfEzT36ewW3cQCO
/japw0Qt0ai9dTgJMj0RHsidXWCRWhlJgC6F86sBFgLxAg6Sh2lgl/glinoQ2ydd1SD2G36uBtMh
ScJnu+orMCpZtBkx6997NLw3WXbWjt2n2mJeSPdoA+6fidvbX1af4jSlM70diW+10SYog/nQmYl+
BVMEfbG0h/optWWKHtEPjt72UjgnQsZSLHno51gtipGzTlg5JULx6BOgNnM/3s9d9+hnRBd5slpX
/vITHXKUIAMKsidX8Q0oU/ZZtLGNF8N25m2FBX9t1ewEMBD05l8UqnYJbHFeF5UW+8yWalfjYtim
wGU+EQfAAgCD1guuJXdv2V74jh2eHKYuoulaRe68p6sFdiqDZXpjf/IAEXbhF57I4k5im6IubFzc
+iMCRQv8g/Gd5ImiScEIjT9ijMppiRcFqwf0HREsMCpbV0jGFCjaQ/Xhjhyfl5FMq/PMG3HsFfvd
BRuZ4lrErXxqJ4EVQspoeHZpU3u288y/Y9DWp6pyBW+qiNubmRFLgPtEmtBQebGN5p5OtIkj3LHU
3fRkFma81f0wn0rSAO+i4ypc2LCpPqeutxhZenUq0sD9jQfZIStvO+YfUn7JlsR78FTLFqhXJKqb
27kjaJCWWSBF2OP5ktJ5LqbhTG1S/BywjNhg3W9eZ9ZZn8CKkmlZPpa2rs2Qv0Dmjv6EqlbXPDSs
U9Iz5RO2Ff6p4BHLNdgJbkhl33+geHMjGWr/2bBpE13UZhh95NVk84GtcD8aGP0+YVbG9DFCXb9U
QeJulV9519YB6VGltH+yrmYNiOLsXtBPpu+ApGtJY6iFGSCdnbbDe+x3L4SlckIZLafqFSwrgve8
ztMTXj5/402OfpvBvmFyLPIvqj4x46MqjPS9se1yrMK7h02H/ihrK9oGkdQnAd4qXVHl1DzFDWiC
Bbo7x3PRs/ZYyHLssnXVq4ZVR8JPjpOGHAnr2CCaVjldQca6m0LvJSV295xGc9AtrBlEKIHnuTxY
nscBDMJ2oxcTq67nmBqMnA/X2HarQQcNKhJ8VWvZs9khtzXp5kMT1cNnPgQzxTpob4cYIF65cjpX
7VuBk3lJz3r3hZtolIwWvring4d82fq9TSwMb+018rk72baq7xqT/ydWY32XVtxyNTnqBGOTjQiJ
UmyrrdPSoMGBCa8zux2/55yj2uc8pXz1y6kMDQkfPdC+4QQawo0eHBsuiYRambK08Bdc9r61Qr/q
qNsig8HtZIpRg/UwN1ts+u28nQNoBwuV+vFf3eO/W03REL72fS+/m0zFfwb+W7cbG0wy28am4ISK
uqksl6T0q3VsqIxFf6XAggXTq0F5nXPC+TDeCoAB7bEzW/NsYU3hrDpCk+WQL/ulSyrni4yYvAOP
LtWaISMwlg3TULbGDoRBv42I4AdoYvDzZ36hxTzU5QaZochWIbGQCNC1WX5ZQV3JWzJEGZ54Nb32
9IstrdDGoIQlTPMYq5pHBwMGY1jHj2bckcLjgmNMuJrc1qMjKrb51ln7iOn4OJjUqZ7nmus3tvkx
BAfRNwgWc7NuUDUvZRZLQvn0Cy2xjGUwsTOwaMkssYkXIehdt0yrLxi65oonYHgI0ibYZEUEGzZU
eNyzUnJJMRbZb2DN+fec3tStdSj+AyZLSOEskth4GYyBQJSjLOprJKKJBI3BVyu58n5PGSEbnvYi
uvMUJJAOUy2gtMjK6Q/v/B8bSNvJNNoesFpTfuVz0p/MFIoeI5g1/aKkBj990dkHblfmewUcbQPc
ud82wppwzRQ2Ux98jfEcDDUjEq6p1Zik/d110ugYltF0bixAbxyIkIZLMkwXz5wzKLEsVnhwJt4x
KgRZ6NYvdiOT5BYyNtuYvoPY1qZIoHkQfo1+QgWUymJ7g5VRv0aPYH6Eu3lc0LkRHbPMphYd9NBt
Up34iD26eULR5euiIfO7RGZuaJ/z/L3rVulxnKR1GKcWijJ+G2cLS1X+qpuZu3dEoLJlE9hzzq0N
+2oOscF7pydosYKEysZP+xkolg52sdGCoQ7GpKVBca4eN1dnLeeo2PG0sc8lF+kKZoL54PlQqxDr
Ofnldmn/p4wUdumkdG+uO9rPPI4sJGlneilbqLzaLdtpESUucRqjihjsfSn3kj5mWkNEHH5QQkCl
CAeWTz+IWJi3/cAGICvM/ELnmTpYKBi3gWGK9gnfn7CVuWZ6dgyLBSq+6ws93SPNVkWSXBusEw+8
c24wovbePsyjqWWTknTPVlRAUMAsdg2AW/92WWfdOgDPf+tWgbYKEsYIj6XH4/DzqC/RtvhVSYiv
j6BoNy4gW/R7fCSE8snNPDlQ6PZ4SNQq5NC2SwNj3HNoEitrtuejgdtpHcYj61hORM7ZzwOQCiWv
DP48kw8kuOngBlckew4lW/ZO9exdWAbIR/mndjd1CtNGWXI8l6UhxDKlxONhCTFIZLv2kNxKW/71
vMZ6zKxzBB3EqefdZI/eW9rbzXqg7Ku4Z2wZ31wejx3g7NrLtrEonE8U+Wn5b3ODB9WRMtuhc6jV
IMjlrlLiHzgxRsncGxfta93UDm0tHhmb/xt1+/9VmZArbF/a5v8oai+V+uowLUdfzX+RtiEp/es/
/4egbf/DNk2bJIKPEP2waP9L0PbNf0jHCQLXM9GnBTLHfxrI7X8IDrhmEJgEICBt8rP8i0vr/cOz
wbb6ri34r8Br/zeKtoT2+l8UbQ90nePZUgDnkQG82/9eZE2J+gCldRg3Yw9nZ3ZQ3yIIfQQVIZpQ
WvBeT5AwJ0eUe3WDEONcR5pGNhjYoqMhSRQlAyLbw27sBP1To7R1JrNv3cDULOe2qS691iyVO/+q
U1GeRvjllRTWgX19uEn1X3qVUAyQtviSuD9FVXxn5uwf8WkvaHyRN26+HNuN9pQSeVuM9oi4kbwp
p9wZ7lc4DwTgeswFzY2q9kuNFRBCjrkMOTkuzb8T1BP6fvzXJgSpbVXtgxFr1NuYtuUQvsoC3tRX
l0/RRsFnL90nfN3hgu0rWKbQ+qCkBuj2Zz+GkMLtXww92RZPqVoVxdkda2uRMlEtTVlR4Mh2tbBG
fN0xQNR2OPmie1M+96SYJWILvGdSYMmAkRw1SDnJ4GoSHFlUVfMyZBPiD0jdIKDiVHWvotXZrs22
WKTDbayrVyra98hr1pbz43KUA8sAfKKkujtolK1FQtVLv7KkrlZqFOSRcnnEBIQzFxV0wotvQcMe
FYmnovybsF3ZMp1khfojvV6uYZZCKYgsl3MXr6TTG89+W78QVPSPaUh16TSVoNFctMp1Fds4dulk
Lt1p3U/g0WceC2YTbMem5InMMxUjd7XprNLbRpZHECGwX0uCjOgKmQdftCS8WAd4PbjQHkBvj+GM
Dh806NS1Nn2QbQHSkSVuayqyw4gQEApP0yAtpemXScsSlVXgGCt6TFn3Ygn/GyTyxgy4wK9GoXBH
/bXZj/uko2gqSuP3HlPnaigzelQVWQSYz4yhSAdQ3YZkDa+H0Hfuvqu43GfA1Q+jxDklwuxsP3Ty
sR5vZkvvdzlYlLeaGBak8k5DWA7ffD5eLPp08cw3r3UKwNyBLHr3Iu+W4uw+NAQ93XydWDwUW15x
VUOGYDsWfrXRUx3XL2PWR/ukf3FNmXzLEv+KU9ZHs/4aotC+N1FG5Cix/nlsSo9dm3/XIaRyQ1nT
PgzncZmBEYXzhKMjpqZjw0kbcIZF2NmPIn3MpviptbF+8gMpmDvtsKwKCtmtMJp3OQiGg4GHZ5F5
iIk8d+njoXYO7x0paVnAoEAnQvkHOLLGfFCtwV3B39llRfY7thq5oVYKGCkkMEqM6CaJmr99oy8c
lU4BrxDqKOWrYZwvOSjgMjL1usArVRIgwM3drjrObssKbasn8uWK6wgeCT1ty6VPaIAwMsRogrsV
YHYXjb8ECp/F+mhzgXZ+nPI93I8sbeI7eLlFA9d5raiXwClgsyILHzir3gsOUwuThFDj0vVmKKJx
9T7AblvGQf/OA51DQjdnn/QgIZjZMNGMsOA7mOM1CYPnoHjPXU0mVSUvVgJn3nNn8PAeRWBSjsYD
6NNyY/BKQRdnTaCsMb5KyziO7rjRE9x5L48IUQf5Ke9hwqTWlcplY9k9ZrfO8LZVQAmUQUw4C0O1
nCJaOFBU3uYkORfuPvbK88ihYjHBpN0a5AfIjr3Vbt8AMWm9g+vVV8M2oxOnT6okWXntqnCLBOec
daDv+RTmm5Z3DoHnGmp0tsbYjoHzO1AJgFGDpmzWpt9eU+MA1Say3TjvLNwGVt3OK1IR1PbgHNuX
WQT8wpFHf+zh66wKjzKPyqsPqefllwrq6TJiecF9mWJnYw45TTX6ZGX2bzzLezyqr0lHQ0El5bJT
7tGDnpdRQ7koo7JYxOrH6hVkXo+x0H8wMyO6TMoQaGWPsM+m0lvNaps5HT13esBHFoCqiRsmpYn2
CASdTVjMB4Akv/1e3oui+mTr8EPj8Lk+V076u486wpFtRjmvejfhmM+WdRE+vcbMxLRnJVhhdYbk
T0FMRUhGkyuOsmOH8XNfJp2JPxmAHvBkyD42hNTMYkEywd0Ko/CtJQex6AU2pzAa8k3QRXs7ig9Y
DIDotuHP4M7slhBUp4QGE5JZuGY44aq0ptKh6pjtfY92C9GssCKw7PqZnQfrkr2fP+u/ndL7UWRv
qZB3wGlEQDT6dQIOimn5G2JyufaKh4ow9fsgAQ2VRjRLlCEto5yJaWb1X6N5pt2K1osm7O9WyzZJ
iP7NCLodbifKIQiS+iBOFp2bQvPuQahCkTqE/nj0jJqzKPtI0FgRPT6DeZkKMF7Sjqt1oWL7PCfO
mf1YQzjcccBXp8cMOwyRuPEH+gDlT+CRqqq038iJs1frx+jD9lhrX7piuHR0fiCuu+WCTtjxWGbz
XUwGVK1cHP0JZ5cMrW5jGt2BsdY69PVEYtjQtwouFPuEEUY3cYp9Zhn8yhHY8dmbs2UVOCvpls4F
C6pzEXVoXyze/ql4D2EQv7CUWoNViTYcvrlLyjrcDcK9+XWRHcsQ3csaJLGdovDXwimynZ08Su7I
olQ1VeQ1jpgd+ga7OSdr8TODSUuYOTYlvJ6d2/wTm2V+q0kUL6P6UwW07ziEmS7OCJoHAKK9hW9L
KSsWJ1/6IRpAmh4NxqNTAWYHaxX1ftyorCPaErzCucPcmiPTGfYNmFeAt8r6M8zUASsyWxR4Gzuz
xP/eT5M8EzncJlZ5D0Q8X7wGF1jXH3Vb/fRJkBx4zC3DuL5hnZQb+NXfefMxYYZ7LgdGQJme3Sa6
srFzdqRv9dakaBVPP3bNrDjz0IjuZkQFD681YZfcPdPcat6g1n9YqvhKa4VBOql71qXa31hj4K+j
dHhGEDOuqBHTMujnleC6Whpm0x9kav44GyHmcVc+Hn7L1DIWPt3E75nDMh5T4dHAH0+oKXqPJcuz
yaCepo/8VeohQdTMUmtte/Oq7CcSAH5MqDvB+cq7Y+AX61LgkKVYG2Z98vq0WcmmSpdDMM3HQJnf
LcLv1vb78tgFkAI8iARY0sdVID3jklrWTRMBPExVHl1t99S0sljHhJt6vs2JB1h0cKNoE3OdrAOT
VcSE4MwLybzpfSemcYJn/VRO5b0gb0Sk4pz7HhQiEnbNd0ofW4z9rHP7D6zY7xyTUm4byP/dqh6H
bg1PO04FRZh1/WKJghpe3/WWJNwjTO1NtW8htd6kPa3tloriAhzhggqZZEkmQtwCQ3L4AwOWl7W1
TPLxuZ457NU6DC/U5dybISnvVS/bQ2GrHIvdKECL2jARib6/WPwV2ORXR7afs+frAzUC6hbI4MM1
rZ2XiPzJnyXw3LDNVrLLiasMVLo3mnxHntf9LjDiAMKf7z9Ayc+DE7s3HuAHKxCXUpvDyxBFF8JC
LYQeswfA2w/rqWXF6Q0gTGPAOFs/76sLuTUWe1CXWSwXxq0rs++onsz3oMhOoRra8wgf5FwbcXcu
jfnHSomAj72xMgOvfsoJ8ayzkUIFTpiY57k13iMcQcsk9ce3kE/EoshHcRBG9lrr/uURsVn1NQJt
Od2la10GwliELilI7ob2j8/rvZLovat2iulGrdgaEC7j3O6tMHTC9nvPR5rPKEI4GpRrYSumuW1g
4VeI4DUoaFcCXf8J/c5eOHOHdmt+kKrVq0lNFJAmrAwb03mT/vA8T1giCtkwcoqYTX94M2Pzgnv4
NQymrefYZzHO6VvK7pEez1WO6HX0m0eVnDdybM8eQAeO0UOQZ5fIK78C+Eg8lP54CZjZfqBCQCHO
F2a9qeYcZQz3K7V0qKj6b1jl9XL0+rcsH0++/0DLMCClLBAPcWH9bhXZDjx727iugoUdUTM0zKwG
WVpw8BO0M1AwgKMpeTeMNr69BaBFTq2fqG0d8Bm2oB4s5SiGNcgxd+G0jUvdCWb8wJ/2vUJyaRt7
wVyx6uXsX/CKcPtCU1HiFcGo2GDEOZsxS/jHAzOUJZ0UJa+kxWE3YpzQVvbeYdjFTIr5voPMVYSk
6+r8bkGPX7Rl+P5omfUi9xRP+Qvhx0PmpS/S0s+c/NQ2JBs7KLmhyomDESe1dNQnx+0/u9DiePDw
g3L9f8C4XBqgKX+57EGWzJjJXUfxk13H3VZg89rpEUQGB3juJTNuwsxOyfWyavD9/hSPQbftve7F
0WyRFiLv0k2CJwTdExuZz839ADSyvuYNYyp7IZpDoxpQG3SQ21RCX8MUzR2nlvoILwm4nrWkGFFi
k344MnR99QAJJiVtgg2PrG0u4YoBdRmusLtvdQUelUCBvukkZ1XU/s2L0T0WUYBTibfYMWIIzUJU
d+fxRyPH79ISwVKVj8j3EBGV6pX7C87UjqKn/kKc/aWWfnnNguSKlDqsuQKHE2TPvQXd52QPk17Z
SV+uYIiOm75vuHfBitqhf2oGAPeMORv8i2ixhQ4Ozob827K7/q3fenUrzogU02YYuxyR3HmBhcOh
3fjUnnwbW6rdRmaKtJzeEodKT1mRtMLOTtvlexgCjUlNb9cKup3cMXlPIpwGeReoDdvAsy4b0Jvl
tvMdLLJjB+8vD7eserdsCOOTBRCcBFeFZloMCLMcmu1aX8DuGkuJzWVX2BjwB8jdG1sAAKFaYx+m
Q4XW5uCFqx2zflzqpzKixI9GM2xflZntZQ5q31ePvDSIohW3kvHFcPIPpaxsWxvqPX5cmWyPjpLF
NM0mIt23ZtmsMRclBxqToSM30l0LrLSbSqUCb1NlfPdRdXjk5d4ww3tYS7z+pWgSyrDktMuNcVpl
SaMPCSMu5vhs50UGE3gom6OIGiplkS7qmSIVqWZrISxDLMfMTvaBOayMNFPPXfKBM36gE8gYuPV5
F/yF9d4CKkOWFoi4jjsWfTXAlCrxmkubajKZwzGZq/JUYJE5J8T7lxrbhuGE06lse7U2nQF7lm5Y
bLqVPgrHOAsnvOXuVFwgxPvPmaMaZNY+2VSe+oqdCEBbBP6GYsHsV+MaNjbHHqhsQHawnTTMfMGc
i3r2VXGAX9ggjW9WNfZ7Z4YA0jDzb0O3NlalTuV6nCzwZdxvO9MBEoULDZcmg4YFJdW02nQFYq4+
ddKmEKSs6aJ3k3PTxQc6pOEeYHVyA/amXCwqzToCa7azpSq6YIlKYrzJm/oQs2XdE9b40qYFQVo0
QBRNP1wXnqKoNti6kR28Qi4FoBIm/gLiGi0vAPt+9QUfS8Mo6s9s0GAA5mIvAbOvm1L95DozDgQI
H7R6QYixoSdhwfiG89L9nJK42DQz1N8cNZIPOn2Eeq6uUA+uBcSrLVlIf1F6wt43oK85fiKF1Dk+
DXfKh1eiaFPF+j5FwmBqYf+Ky4Z74rWKufkQKbA3UWjMPFgjsU4C45xPiTiNevIP7OxPbDaQ9vDe
72LJK0n6/48/MpeUHUbIwnOvUdcmqzznUBprwnVgiFrGJ18cZanXrgvTCq0p38w1Q6ZVkhmMwBBf
0SLuGfpCngb5lkLODlc59POOdslVYbLFh8M4cDpVJscFgESRiJt1jkFtifFCr0TJkBZ37lueTtau
jVEFfOXycidFcGqQZqKHLS+MMr2FKvACADF/9vhMy4S16zA9532CFjF78VH5T4JP9fPUIvAZASdJ
qymeRp0dwqwS8ARQjVpAVCs3qe+NyVipWNXtgG19dnLsjuChLCxxk0+CgfLMLhdvVDpG3vRFOKNF
E9TbTnlMZ+mSbsn0hWJw5wItIAHdWxsnB0OJGzjcp6ME/E+VnCoKaRccQ6Jtwtd1CoQE8pZnGzQe
2f76+UEOSIEDPE32Y4STz4NJS4EhrfeomzAeWzyqIG5eXDvEQYIFBCtdRIJ1av8Yj9+oGgAim/fE
ozN5dlvCXnF/BSVmbxW+jZENwqkZ8hwYgKIGwzFpN5BU6SSp0d38wMdeaxH5zBux4ExEhtpXHJCx
kyz6nBwWLKfmBH7ylhhAfr2wxigd6GcdlhLyzQzevt4U4SOTPCkbTRSEWsrrpaP8mVjyV5h66SkK
wQ2ZNlFK79j04xGOyGc/7+sx+F2yvVmbJe65R7gXf2XywJBjkcz8rW9tTJuDMDZPFv6hza/s/+Rx
/E4F1c0uSnPVeK25svpuXGKhPtqFfpqoxVrIBv5U57MuCez+7qUdbtIQ9SKx402JtwMWiLMdKnP5
+OFja1pVunqeZfscqeSQRdD+BsP8EgzQXJLRc5fnJ2lUPvQ5iH9YQb8xIRLEr/q1i4wVh2m2HSZs
M83VGcOr6NgfQnBkzVp0O6XarTf/rlqWr04EL00XmypzzV1UdtdZpackxfJaglpVg7NtPIDtqPwk
cNqfkbwWT3KKIeJMuYRmxAav3SPTP0w8U5qXQLA0DIbvWZkUh316sA29pNphz8Ju1jX0uuQIsKlB
cLuxnkf2zyzQSLOyy/1oIaYutTCj9aO/oOzdkvZ3fzP6wU38KqImp3mE6IdZWnujLfQmdWCI2uER
DQYMx4+qsMVTOelG8yU1/vYuR5tHDH+keWZp4SnKE+8XZbUGDj42pVbhrPjWX3PJ6IHuh7hVY8Cz
dc7DVBg40wdxtpPmYtnhT5xk7S2pOr1IK5R3Ztx6Hec8B3isqKe0oFSV7DAJsXY6gp2yqYY3Wpgu
03SoH38kVbSXGROyTwAlZ0odVGIfPbtkFhcrWTvlSQW/nDqrjjkBQ+bi6hOTVX2Q3sDj2Zc/wVAS
aRvC+NgE0DFa62kcLD6uHM16pBW2ctAUK39YE5E+1DZ0HeHPDa3J4EA8oN88XvXRnbs/s8tgoOVr
YGZfBAgOrpSnsMQCKmx7x5xkAaSZzsqdPkOHmI/E30zymyPgpbP8N/punocxGelV985jr7+mOtsm
o//u2h5W4U0297eq+k27Doe0IiPDSqhWc/Gklbn3eKVrR5LHns3fTp606xawxA4bAWevSYBeUajs
AKOrCHFUl8yTA1mlBRevEt43TD2PSZFmnwmKzY770t4uqXph7SrXaRn/jY3yPR3Yp3hsPN96w+OL
yadspiuj6blL19BOhpYvaJfRczB5L65MT+AJ3yORfrIItTeUI77WgX9VGHlVJZ/mCD6LxZR+rG39
3Tn+r1yX780MjajDCUbLCruatUUcl7Bdf7K5w1/QD1tR+fhNuR1ES/SocI2FtFkl7qtfsF3qHNLX
qhIrvx9yoOXFddBGsZkxBB7Jo6SU8FZiAdBNX4A84qvtmEujf6fsPHsjZ9Mr/VeM+c4BczDsAbaK
LFbOpdBfCEktMef48Nf7qp7ZXcwubNjAC73qpG5VIO/nPudch36OlZGp1KOOtr3Bb7Nn9T7dG+eW
6plEmlwPjqVSvmmZgXcNKC3bgPaLnKG+QiT+HWZUlktx+tFWxYdpK+nlvSPesUyw1xMbGM1jA9Vo
NNUPWbFLHri10sbFvXfSRd7HPAfROPtjxJvGRidfKFxVt1mNYByNDAtSX/1WulJbO6nceIpSJzSB
xL0rZRxlHHwYS7T/R9n0r6APf+FFaJYF+Y+FVnwTBk5WXYsWFKesKy0aAkH8P18/NFYv/3xR7Ylz
E8nwJPPDM7ft6RSpNXc1IRRw0Cwwg5RgfympXoc0uSbOsm7DWd0jePqYs/WdLhOPBWTzPAWkuTdz
Z0ZPyvchy1id7vQLmx0eDnFswFZrmP33sdHE3JSpgpa7wd5FNU1tBB4yKHnxLG9mTTpWqXKBUhiS
GxN7VJHkMInS47im+GOLxmKU5koYwt7VrbEHqUuMILLGi2NrR9oDDX8KFMVli/+CmyChJgtQgZVW
R5OT0s4xJVI0jYy+16XLeKIdjg7eVVHT1dswgYIM0AO+ZbKZkYkvOdCpo5GMXtvwuvSfTPc1Su0X
SH/sjk+FK8tZrz69mU7eKlz+gRdrFdTpUXkrk4SbguxcTcxziwqT1HFs+0dTFu12BL7sy13NbqqS
D9x4E7x32m/Svo47c6hexnL/MkYkETF6ZhWQRwQJmkWYH/EU+0X6PLLJXNfNwP5xAosdHifRdgjm
32nKqZgKacUqxaPpmOvSeACaAMzU12q+xZIU52LMkUADbVC41ZaZB6pgy3IKC0wSEkBKtVUl6hur
/OCszobDOmFbQQM6VRJVANK2zUdtYWPW8gBYzN4IpQ/LspFxYsiG9KIOo71N4WF7ik03FRnunzks
Sw9nCtVLWXzq7SY9IzO+1Fqv7BuHpOBQKT9tFQoILApbmKTfdkhWvmlwxRm6fF/u+6bK3uVKfgDe
90Rj6K9WoL5UVmt6rN2rTVX2HK9qeqWIP0POYHIigbzXw4SM9VDtcYxYAh8emCHQpf21jJT5AD3q
0Zq1spLZjwbskw92Vewq2IfwI8utE4/ZeU63gAa1c98nR1aIGqxIZ1xmpkBeaJ9GfAfLpZmk7E8U
gNkmKe8nX+DHLqfvApe4p2jRfBsGAu+O9QI9Zj5Lz45HdJ62h55VP/JKXoz63raY8Tuhk2qeYP0q
XOWx+RkfIWgsWjiyn8ksmJQi0rl9Ofql1v2EvYQYWdiUXGSy4cYg8JaCkyBrNZgvDrXc6DYuRXNX
kzJ730AdWczLGrjNArvegNEUIzw+guVAQNqtngki6MpcKdjR53PznZoDpqTk0/5T1UU4uw1bePii
hJRRUZUD482XRd7v2YeULEWq6ZnXWqWKUa/7jgbITGYjTqWB2qm/uxrLIIZags8GVWSj6nAdN5CU
GsMuVgZP+EKtrAB5a/h+5hSc2I69GXI/DnNrI1kHEnNY0cJRwScFkUM7UVfrrOVatFcyubqfdf28
i6mPy74z3vc3LXkFxWXQuWZvY6xvPkZFfFiBtm6SrAGWlrZLgAFUUQ1UWk3JKwZEAT9PMjzDBqYi
qbVKb0/zJ6ruxlJY+3D+Rj+XWVgJVYA67ZpgnSvwoOYx9CA4NVtMqx0cfhm7/1Mag4CgpBzbDWsO
3I5D8qLSnc+e8vOVwhqqhpTkNaZsciyTo+UswmAR8Kal60L26Rb7mZ/ehiBROezSbkDtyjO4wCNF
pkfyQD3Usq6/YondMsl9VQN5XgWyMYCp6hXYx7QfkZtGhU1REUXjI7OHgyfntXZrFRX6ChV8Swq/
drGg6C/r5Ma3+tp6JJnxm5jQIuljFBD5FobIT/ksH9I8/SV11UsxQ1Pte3wLWBsptQOWsKqXelmg
9GkC90Ch7ropeyRtl/kzq288BSu7icE8CYUQfGZ9lDiNzcatdYvVIH4N3JcUYWX5cKgy6sBF/dnP
vIUDzicTnmi3o9oQl6m1kqRcJXlG1scCxWGXDRECq7kZAkSprAAJbBTnzR4ZzqI6fzxf+/AwCGLp
I64N+1MrUPKS4unsCsWtkrVPwPCepvYlE1kCNbnrLuXUWlA4Bsmvg+zLEhW9IVCU1Th40TGwX0KQ
FmbJm8AIeVJaENEUS6Hay6c/b7OMsZ9/dLuJKlpMdIt53smmZAUZ209DTT/kgzyuxybIN5lgOTy9
qM9Kvraih69N2QVC1wjjeocp8Xnq4W9vLf06NoPAMiYaBuyffGbNNo0RJG8N76YUi1cjpdSilsfe
FRX0j2l2mJZigIgsTHd4bG16cd7Q5qFFDtG3KELLo/WMi4ZAsElkP8iEyTA5rusZfo89vNFubflK
bmiLAPLqAuess08H5FhKJsD3cinpqqFYpQLPgxYGWynUPzQFF6Sa6MkONYhSet6569BU6IApuDxr
ShV4JWv8nTE06QHqBOi6IRleybX75UxCNc7UNwYaeVXXHBlEpSlvkiOfW4oxvDxOhdv1Untrc3XF
t/0ZRLxcdJYAJ32auFloW9aF/V3tnCMFlRKKxxT6tJbc6J1tt06aQFBTY8TIwZpPTLrHVo9xjFIi
vauY6J2gnW6RBFzELqOtCZEI5HTigsTAvIi9qU7jcMPW8I0/zg2lmwwvNHn5Q4xB/Xw2CZI+2Da4
rw8z1xeKSkckfFpQ4eZzQi2ZJ815Ovz5QMAIwKLNDk/0AedJHkyHS5aIVXvfUL6xlNsIXXtkSqqE
6WtcBnRFnS8ikB9y2gIdH6vCB1SNpMNZo85jcAhq9TkYQbyN0qG9sHj0u0G3Dj0GZL+eO9ae1JoD
DO18edbHa0t7XTuih7XykZMAvRO03Bl158IzUPZaWl2dyJwPRqjmS6YQnInd1K0CWfu2rSE5CN4n
luDSrhAircpwdLPOqPYleqypKPGhrPNDXDGTZvOsuk7bTz6r7okgzbBV9EbxCngCZ73s600uM8bF
ExXqTh5/l5LzMrBJ3RshIOm2htffg3tYaJm9bbuw20yxc4mIqPqV1jHbGrXw6hJZc1THfG0NeUem
q78OJHlO8xD5nTnH/Iwur4fasjbDc/EUDHgV8jS0z5LVghCEfRSzLCGtaRNlkRrN0xlwvGzMhUsf
cuRSGNZ4moM1i0jqpXNwrhJS3SZpq3taIodEfsISELpvxkZ8GhOV8buH0pwNfXyS4n5Y82S/JnKL
pe75IQ6bTU14a21r0tLsyJcFpgxlZ+A2Z9Z7IuXtOsPFtIpGHAIEA3OdnEywCZtyWhLEtb0ZP5YJ
bmZBYIly8IDlR5qkvxhm03UqMsLPTx9MwjnCmkLIYrz0Vg0yrUmQdEMDORIuubotrTqwYZuKh9Z6
y7BShbif7l3M22TC1hEG4aeoDwR/HjhOUrbsiXJgy2mtJYgeXtJUF+oIrNM0Gfq5z1vdbx3TbbLu
g71neygKLXb7sP5Wc8Jfgmuwm8b4ULiGVIee28+pSYmfpk6yN+0ZcpFJxpP0HUzVCWhMaAWc6RLL
lRzJWgeBWSzVLmheLd7Y+BOz3K86eWVQxvEoKQ0xCbSvJxnZIKbcGXJrvAZjjkibdvgG6kZiytfF
0oz7Q9OrOvvw7BrFTMut0g6rOo88yoOFp/WMmK3CFi0H/U333ZNiJ82HTOTsuIrZfvY2p1BsEL6H
qg22dh3mL8T5E7wnlZ60mLJIwHMqRZya+dd0TryVQezsHY1nLzcsqCaQQ1ZyHYRna8DwEBOYmDVo
SSjzmzDGPZ9J85qA/bVUzHxL8vVN1FXmC61PfNo539mcFy6R2cKnUqA4qCywO2WkN2Iohd8AYXIr
mo9pwSmbpVLNgoaR4IrXkeJr0Xo17i1OmPK+lilrkqL+nsz1j3HpAviHtDueE2qeOOM0zV3vxy+S
/puZ1Z8J8gSaabvkIhqu+rL6kRjKO9V41fA5AdgCpxVGHbY26YVnmHMY1WqJZqs+SDd0SCl45Rx3
qO3e2gYsg1N06VUbq3DDiVnXiJGiKIOFaSXlutebQ0Mdyam2jEMiAoi/vOq89qrHJp32Fa3v7THI
THXHI1xjPIGBU+ukBfvG3nTpOqNgadENnzS7s+vk/jkDMhpqRM8oG1wdEXIJNvZQtHbLcIiDrzHm
Pbl07khgxZ5Cz7hs6lBxnbFQ19T2/gINxM0gSIH+zjNR8KlZUIYTnkxocVSsr9oo3uaK9aYLGQRj
2RVe1Wc/qsPkIAVYMyU1PKdzEe9NhykpxnpLDhikLN4i/RqJhICMiNaV1K2GAVpbb+UvEpG0BDJF
MSvlDsoPFJaY9i8bEpUUrYnS0SVrJHeR9QRkBGt9op0MnYTXuwTjZDbuM1SsIaf1smx9s8LNkPfA
k2vQIYthIE+VCMlP834X49ji7bUrQ7z0tQ5xti9fnEbnrPRb7+J0BTbg16Q1K0qo4GnFjrXiJR7J
T0LAgDvUHpJVY2hcg+oJWCtmTHLHbs8T7GJOYbwFb7egAgUJXtA01jS7JnF+ayy3n/6Cb3m0JPCx
wyss/MZFxq9ZBBMzxQJJctx6lk0nyo8xG9t5NuSlkk82wQNz9Lxe56EXULMWaq/NW1scayXRl7S8
9lj9eDpbhqpqQINJabsAMeZx9Ojrcu2QYMaYWbqB0T8IX2o7J+8+aSl10cxXllFeGc5MAt5xfkDD
ZDKeOcNWGRVlkb1PqC46pAY7ZTk21lnmsCp5ZuqBSfHAj3jSjJaREm2CBJGGejhbhFOjrkZpwKVc
J8OChELnKoO1CgeTJOKvYQjID45M+SC90Qz70csCQzC0U3QSDnh04VTgj3Csc2Zq0UdTJh9Wip9G
64zXPmk+lDRYyVZIpRIFg7d+drB2WeVLyO6A4oU1yKphF3Tyl/Z0WlKxVr/bAXe83meuKd6ahtNo
Old4vzJnbXMGcE3DmdbRYCOJa13npTzBrhJlu3RIJr81BoN1O4sUlvg0jU0cCfQGn+QoR2zbQxMc
EYoNqe4nX3wwSPQ9f0j5o7hotcyKKMglXGroK3ZR0iRq27fWodzBHn6brP7Au9hrQ1Ovk2zsJFow
CRV2N8vqWBI3u7iqlZ1SOdcxJTBpNmPuBVBEPE3GD1vJTDQs0I26TD80Dhmy7mqSMfwYQCq5jXL+
n/0Ss+0OeHazLpMg8IIq26vyUKwxytOX0jTrSjBUV+WRFB9wR/aDy74ytwaQKm/sUFykIqQuFN0C
8FRJ0u5BUlyxFc6zUvsTlw1ujuqgatpmhCdyp+mRwSygq3yYiurRhxJ+sNreGR1vWdElOYwaPNli
rrxatu21SE1pQxGTtrRN0xstHFWGTdVk1M/7ScX7OmfleAcznC5DUaigSiAtII/yxIha2kVK1bkS
axXyaex+JYY48rZa7Hf5MUpkfffnA57Kwo/q4RbrAHHIDB448mo7O3tuiwTK6R+i0P8IsvSfZky+
pn/9KivRxNwh/nYvc/77t+dX/r8/+W//9KP/9Av90x9q//bni4Tf5ZN49E8/8IouJjzbfzfi+g0Z
rfvb8y/4x+/87/7iv3z/+Sp3UX3/+18+UKUKN24hj391f/nHL21+//tfSAr+lzmV/9W2H/n//wf+
nk1xzL/KisarneIN07RIWvyfbIrzVyY9ag9MU5Ntw9EoVPjf5QbWX8mdkFuxTduydP1ZSfCPbIpK
bEV1DH5FsQywjYryP8qmmA5//z8hoB2ZHSfmE7xmuOI15f8l2bJ/lSOpZX1q06WZXidAr1u+l3BV
4EQ9mL9CeZ5cSzVZMfXzsBb1GMHHUe56ldqPXgTz0ZDk9zBrYF/Okkrjpeaw46F3tqtO3azmx6TM
l46KgBWPRvYyoWS6HSaAQheYihTyCGEzwV1LdtNYCFirhgNDYsx29CTHeyOYjnh6nvWysJkTm7HR
bqkyNEc4Pl2AWGIN2chVqKvvSv3cB3XKKoDVvuoo9H3NZ31DnzhYQDWmCFfJ9lXTZvs/n1l6MHjE
umycoWm/rbBuStqsPuf47GsaL505QowWurTmfdp2vMMLUnuu0T51HYy2mpG5+dPPnQX1zh51cZ4h
ghh6A1D+KVxW/YLGdMAeVf1SlnRdjcoJgla86idARtlZ4FXtkzAlRtcpblUNn+ytORqAjSqOHLwG
D5mBgcVo7mSbVhqRIdcyI4pIu0VlDJ9y31grvbbeLdXatHoJsDvsKTeysbCBWcIQggZgp86XScuC
X+KWZ2ne0uYMzTqy7WtARBa63s7C2zHVHfaUeryakB4WKv1rABvG2mRZWjQHJD52wQM8EuZVysCF
s7RbadfLQqIodPhQBmcvQpRIRxtO8Lrl58HTK4qLMMs9DgtGsrIWS4DotIarr7nF4Yqi+HpZMfKu
ylbej8a07O0khOlLAWIfrVCQiuWcZ1jYfEmxePWlwisN7Xdnpz+srv0xafcSTijw3TBFekXKkRaU
jAJGTN0IREDBgy9wiG9ObZ0DAkOOnvY4o7KZbViug78fDbzZ9CgOtaO7eUfAqG665di2bzPL7ESK
vtMAlAjRWn0Je+io2xQ6EICelsrwpBVPYEDhoMrLGZP2EosLV3nQBob2Xsc43525paOKlnZYwpfZ
qH9PBDryMDp0ov5QDOyhtATEGVl4FrUkXLX9oBUbIceHXGs38bBSNVwmdkZ5Jo2aFuFJAs/6fVKQ
DrRmR8/FxtGl17nOTpaKEJLh3JEiioHG8BTFMasRNErcXso5o5cburp2zp7dB90k9tVEoCF72o5k
6TNg0+/BAVeWMa05C6QjV6RSTh/QDAei2qQSgIOBTgA8ppOqEMoAFFMYUuXBvyitAQKSnW95JJZl
ndaYfczfjMwLsg/NIn8UpfVtYclVaV2C6EEKmdkBR10cw2YKuguH6XVK4J2rh01wF3puLkaFCNFm
eHablrYhLdocgkEK0oI4E+lPKwnltR0M27x2MCkKueUUrt2DqGcRF0H9ADyYuSN3wh3jhOOSEgfX
0/NODUt+L1NMgNPUWOJ7Y5kqQWvhL6B9Ta4Vf5iL3dzmGrMVzgKUMs58+Fthic6oAWnzUIq2oA68
+2ImYNsfawRoCWq5LbMs5zbI1nmc72ScFkTCpNxPnjt/GdHHhGO7kZWAibbIj2lkE85ysGaTOhGU
eCshIiK9AWu8XBhai2hbN1jfLflu5NXrYDk3pWnpARyVFXVT9HcIphV90i8cmTsX/yYNmVPxm5C9
VzBYLPqqA4kxxPNWNy1o+Pa5jcJ+MXDFWg3ZZTTw8dJt+q4GvwIzh6Ol+FRL3oDwyyTdnltq6SNl
uMSul20mgx6Oukg+RxhoWceIY8VPeJpT+QWHyqWh7VUqEY6J5jxUHdKJNOUzHFnWYKKYD3Ajd+xm
KTPu2HkwQ83LnvXVoqILzAjGJ+8DDX62+nwRNYj1Uf/5JLLOwNKQFbBYWgxklI4dB7OoD+SRFGx9
EIy8WX5tGnaP9Geyx6rtNUk5woLPZxnr9A4KhlimTgvdp+5qv7ZdZ57Cva0OBNdH2x3MuLlk3YRW
E9fB1anN0M3bab6LnK8gCU6d+DNLP5Bq5YaxYFzSPjXh7aASPdFb7QiO1CdWV/vi+WqZmlqcdUGJ
Z67C2YA5J6tde7BSi5ZtMGgEUMZkPyazs5oNMtqNmZerNBQzyziOGqFstwj5A+Jsl1ykZE59O5Cw
qHUhxcSUhvjR3Bwgpdu4ZPIeAYd0P+FB9ZJPg0RskBNBl3XWzqH5cCGNJWGnIUDVSVvtUKbG006p
HwiaR69K2B9K2psvauJUIMNTDplOjrhW90Bg1QJaTmyzkUCvMbeDrOh3U9CWACFYkhL1GllOi7+t
nFzsQxtDdpJNjR6ZGuV7msB+kNuAWd1JJ1+qUcKRDuUKNZZYgLrgeoKD6UcXuWdRGnzJyN0vKlmp
Dg2+bZdyOh3+Atdd1mPdCTaw6gFoh3RBBSHbWdlD/9Q/2DaJxItwKeOxzYlp5nRHjmIwd20ciytO
Q80mwRXFBaTFiA+oIXhTsuQgtxIiVmf3t75U0XfC9hcFZR1NRlO2q3MUjmzGk4JbsTvW3D8WfTpC
cBCL0qlia9Ga1XACgNyIxDg51ZDs2OWqWxlWhxuQBsXjW1UuS/zupvS+AoF4Oc35+DmmCtsStKII
pCFe6zh4emDs1Ot0qz44apfuEpVQQw5J+tZAayfpZUi/oxlmNHfZkWPQWo8m41A1Jju4TFWJOdXM
/SD9gE/QlHD4c2xJRZ5xS+OWRB9J915jWPVKbt0XQIESekHDJXUoKESbY2c7W8rNkkt7GRhxj1EU
2zME4+KrqE4pTZWfdAJMbgP1isrBdtNXYba3MnJYfSTLt7bj2ZTtXpy6zHrFLl+fOMqRmCuJx9sW
OnulZPUpGWZjhWTDFgA/6E5+siH+/qE1HJ+A1KkiNHMKy7OmsqPUmFaXgP3si2gpQk1aIX8ICRjn
OM0LYbOBokRDu9VOj+/SctZs5fCZO/htsZU0Lyy3dQIjqg6oqYZ3rL7nodYfYwu7MDqvsx5jk/SS
ZZhumWt3ZkrrkJD65xEw+pd5xuvaWTk9h0H1mLqpIbuU/+OD25ad2FGDpe7VoVUxmzBiCQlJlD4s
vEDPDzl08Wd4Z2mI2dlRYwNpB14Mie0Tp4P2g9LItSYPAxpZIm1UJEbPHDpstEaDPlmyqzYbXTvT
jbwdUxHxkOQvUcfxsecud+yBxfqGMSq7BMfjkqrRbuUUgsZcmojcMsJKOiTNeTYa6DSlEh4MW3+G
YVlSJ4m8CQztxZbn6PLnQ2XYH/Vc2reUxwEK0fQWNlxpGzusz1aux+sBnRvZfQZMpgMXrFINoFvq
bOY0j14qoXykE87HrqElCTEADldTUlfUi+iYVdw91G4iGhQ8HBFuSTSLZaynqTfREgnE3vqkEBwW
P9A1hk3rgLOADkzFuoO9QG8Y9PoJkuR5st4UUwU/E5FMdAQrfGpyXiutzveBJrHXoXBgje2LAY2K
rS0oJzpfIm628FPVFS77cBsO6XR2YiIGuVrYeyV7lkGjHy0wAWjHOR2uuapGN/2JnRkKUs7dcOLZ
N65Noh90OCB9Y1gns8TOZwin2ykOiWOqgwIKucfdE2wTtMO6z5wzFLVFHg7yUi8Qd8uRLHAgtVgO
sjNbOObicg1XZUHrMRC9JQbBEW8pl5JwECewQtk+CjPNy6n0IoQ1cQEgWPylZ5Q31lLp9iiu2xgY
z04VDgxE8t4Lm2jQ5c/Nujbl+ooDBEMjvZq+QEa8DdWzQ1GZuRLQj8qgXmv7ttTUv3/IGzbVCbhQ
Ty0w/C753c1GaYlFl802bGtAk6mEBLzoBc5CJ5e+2XeGvsyVbaWnv0pHXetGhIvleYoJWgXYIe9x
wsDSpqyty9j7qgk7iegnjbcqMaqZss+SBOYosfDtP6BzvpcSmPUkw40zdQhFpDGWfaf3nqrnbh0Z
mIUErvJephQeAbf14rI2t4qx0DrVvpiaWR3t0sFAmanbNOzV7Z/P/nxo0pEQlu51qdFxw6mjF81K
syUuFnI3dZQ/yg5KJvNQEI/5IVHj8BVIC5g5XvMR/kQQh2X06MoRRGg3Xv78CEL2uxpxtTRtNVkO
QGb3QmuU/Z/PWi4MuOgonBvDQNsr0CN9VZqXcbKnR9jtkZBlLXzH84R/irYxZjh6Ugbi3YHyYt6a
uQMoy6aybVlUdyVTUgW4EzfjtCBtttD7ahHI+4eUwDQ2N9Oxutb3/N68BGzV5HNOHHhrvpFnuQYn
+yTlOR1Fi6hNNrjQl/tEOhsXmlX22tG4cqOu8o3TfcgnIV06tXBlQE01Inas/w5JYpkn6yBvJNAK
7T4rX9oVKeRsp59B13Gr1pinN9drC/79ecd+KCQ8OZcX5VFIpnIZuqsjtefJkfS76pTRjYF6kbWa
uGJPB+mi1re8xDfCYjDbhX3c3JTM4SykqsBnQZKJ2AnuIyehw2iH3+pI/7cCEGgZESlY5imnDRGF
95q3TXcRdz1fFjwQ6Z8HIrXW+qnbUseXvbjL6dGfNGcp39tzdTWrk/Fjf8ndNvmwb/OFtlNd47R2
ZgJbeNyHV1iCCR6Tmg5uYsZDB54YVy6dHzSesXHws2SLl2lBDoyr2lqbN3b0ob8B5sTs9mbe1Hjf
rnxDEALzeeOMi2Mx7GsyKVB8Uzd+N35a6WB/TT+Wes83urMI82HB/7IX9VQEnrmXzxnWmGQBYXFR
D4eo9pP4ZMZHq7I2ppvVGDVCFgOdi3EwiTaNonhXfA1L6pi9emC8JMUo4bcATqyaV4NO83fH5kVC
5Qd7WSlYvuexdKOnZ0Fmhne15hz5r/mhkFk9aQftGj4S/moa8I5xIvn5QZjVelNONHRcstPcKvQ9
ctr7JT8U/pXPPjowxEuaSB64npbXIJEvkVodDG1dNdkqcsfEWpa+M1obVkD3hJs8QbVO6ddjWbw6
obQPOr52mzeR39iYk3LELOtiMkKIpXzKdor2i++q45+7iw+d+tG9Aibhi7+UhhddRwU1JA5AT1Z8
e5W8xn6+6F4AcN3UU4fHveD0oL+1wDK+ymmVvCrGlvOKudeuzav9Hv7SXof0JBuv2EcE5hCSqvMa
fXCT8fTt1HMoreOHdC0f5aOm22s1BC5mnhXt2da0+gYh4qVLyzPP/bSVMduzCjdpHX/uCh71YyLX
lqwgKtBOV9BPaf4aPoN1VB4XmKvjPQgk2Vj0wdfzoslzxahsh7uJDWjxoX8N6da+PR+A4G5dh1eJ
OvsUPAfGoc3dYKzvM6qZgEkgz54UxIE62JThNeJqXbZQRiD3FWJB3ZZ+NQ6keM7Na/qYX9Nf1a29
FET19NPzmx8fvXkUBx3c4VRuOIVkWff40hLy6wSBi00D32sgSbboY6GuDBJtLedZI5E/kKnRZLix
4FdyxWuW0mYJqOqmUuueXPIT5NpFdQmbrczRvLtY43UCdLh0XporBjnG6WQXW6pPpGqyFlRDMbaF
PvlgbOUxndEpDdgVfkNlBLfp3nI5WKvr5EIS2Lat/VpeR9QXnSLP1jfSOdDW4jPMWCoBrJgHP2+l
VfMYHu1N37fn+m7z/qxe7BtTpPEWKe/tWxo/MH3s0O9hknmw3l25e8akaqznuQZrIck2kowmLMYD
ST+g4RWPefYso8G63VS7dpOjU8Y2RUFPlPEx5VIEOuwe3BrNWL3G89nE+cgqIVhpxU+VkCF6sS6l
RimOdoeFR/45zRkLqOC5BOgHuH74h5Zcv0LAtswUbLZM69OQq6VyGI7leXrJ7xVfYjaGbechjG5U
Cd8JZD0AqUE7bjQCODF1h56SgGfZTMUPh5utPovYrxPH8EfJuQMJQiVMYtmLQjV6Y7DbpX0mfWkZ
Gqci6nul2jv80ANUHd3a4mQjko/P1aOBStyn0ewWMvmuMyVzFE+pJkXU0xTeasI2my4L+1ViCvjp
1ryi1cZw5aI0TxWjXWyn+ndqBO8ZeIM3quKdsP7ISnsGmUy+dRskI7veJDd9Qg3UMoXY8qRRlbbV
tbh2L0THyOv0yOGLrpethQmsntekHKb4GN/aN7XEwV00xklO5ZegzzQ35S1loJt/tr28s8tR/5r6
/rVyuMNUue14EGWio+PEyQbS640NbrRUHVJtyWzOtyitNtyf6ht1HV5rPg8dSkAs9O+fmpURufoc
vegzV0R70HZeIL/g+m0W/mhrk5eo/Nws3zk0Y+lDCkvWuoJVaSRd7CuVlq/xSaHdboZe3DF/W0fV
UTHj/vmU7dKpGcG5BJh6F11hjfvm+eHPZw79q7EGMBsqxBLNz1wO25YedrdXQMwFq0DPiZTW8RH9
bgqkdTHOd9PVMZO4116zmSTlMKcRVUE3xSTSKSSLBpO4ddVNAdAiKcHhLU1+0fA6Jz+beMj6tyhB
9Z3jeSQYDNrSHFY8ljhnBMxdWMEADRWslLmqQA/h1rMZJic/OmTXl+FeOYJDxAmYf5gbvaUMrlvr
VfKAQMEtpkW2sxt9B/JI3+YsUwk6VEBmCb+MpCjaXzSo5xwLIQiowRr3wOs0lAFdjpzsTJPb5qRC
TWhq4C19WCLUZdephzhsKYbgCxnzirVz5dZDdwOP4JBWzzJXx06EcdXMcMK/xvn0rSv7umSCHNvu
l1aVAPvgioufNgwqr12hF8hgft5UFunHCRYPYS/nJ5OM9ExDFY9cYw0k3Qp2qqNY63abHJB1cx8q
/DMMLstbcgpwGWPZ8qAjBvvZtN046Gqu1j3rgTk4ZICQl/oi1vTJ1YCwP29O4cN+nz/TX+OjvXRn
riKtZ8ivvG87pTjX8Q6DFgwtFRyYUybgfIvsXJZ1dQ7r6WDaWbCzHiyKD9kk7pZUFqSHy9RV+0Pe
/Ad757EcOZJm3VcZm/WgBtIdWMwmBEIranIDYzKT0Frj6eeAVd2luqut/9W/GLM2dpHMZAYjEA73
7957rsOoyN8mA3PFQBuzZW9DTejS7gM3Hx7FKGdgGqGHWoRjoD2vfEP7DuSwT0FmNeeAsrlFAZZl
GQ0D4wV4rfkYPAutV7G7Xi3N/FZxYF20pBMW8MFe+1KukoJ+L5OMoYSLbAN5WshZVTHlE6elNx1v
vO0FGydBnc4sn9BvtFUAmYQyubdzsSXfRFxPgrWIK+NDd4ot7nEmIcHEAYoeLMsGRTZBd+BgMTIR
X8IDSXZ5tybMjv/XVt8MB45DpzTZKdNGN46hCUnJu9quMbTAPmjcMbtUSvnmNMqmwI63nfb0qer7
jpHVkkx2T5Z0rIR+Zzngu1vzcWzbGGNeys1R+zSJsmpOVGxtzXkb6WQgS12vC0cNVqmkX0RtACr6
lArbXcxU22R9Ev4dwPD60npvSs3KocSps7ZzyD1Wqs05vuFFa9TnBPIhobLGW8/envAqFQZ0UIVi
TGM2TWWirVZpVK5HMbzoUeTsBE6uGAARgMqiT4vVUFNvbDpw5YdwiX/SJaP1zo5TwZS5zfsBv3s7
hFvjMwDlufaMNnxvsIbZzYeaVM4DndMQFIJ+MyhVt+2pbCZnyLIg7QLl3wsQ7+IPQ3Bsq9BAesaB
9H+BfelJhrkDtIQwVvrllAkNh2EYbfwMhdBk+lNLqXCAYwQ0B5kywRiKprHGb8uD8PEmRQpU4XJQ
tUWXW7cO584rf9pVZgOGRq3fSjj5tKcQ2HBzrFptE3yvRIMBnT37nlmFtufS53FWKObh/A8Ouu4f
2LphCcUE1Pr3iToId5q/GikFowaijQhAFkfevgJvVWZH4qD2FlbXm+90H7yJ4cCNvGFIrn8rhg7I
wpwLCBVIbmrJhpCuTNe7GuB1QNyRsKVYOukcubKqnjVo8NM1RRsHo5ZvNt1kh6wpXrH5cacMpeXa
CsNkdmBF31KLEoG+AX2ibDu/OXi4n5+c6ZsS465RcBetez05jpwY3cYXOesIZR9K9VTTqL6GwUcJ
BqM2FkeBE10nvmrRvA0Rk7BUdE4nfQPyraTTqtdOvlNtFTtplh2Uks2gdy/TwH21NqjvNTvalKua
WUoUFCvGl0D8SngrVXgqCdFguCnPPn5EEFHMgJ3CKdzivWshAfaa9uxnsYFjVm8WfgkBAR/KySCA
3QlGhSZAF9Zf9RGmFFvagZvdAJ6cQCvNFIBvi0tf3CbSC8eYRIyLRyRZpsb3znxAEzAYxxc6IlOq
gdrykgd4WYCPA1Ftk7bkWaxUsQa80x9osewPGNRe29KjCtE2dEL7pNItW2J+Mcajyhjw9PUhDSje
DMZ+NyEoHaTWTAfi8CioU4caEeXZUarOS5AzpPZAqsvJIIGhG7gHw0CDzGG1a42yjgG1jUehTPjs
xNHKWueGOy15KAZzBTMebLJX1+40xGKfJcEDfWarNuqsHaosAcmI7FQJ2JgRnbNrukc4/AW5aHC7
NrVumKSp5EwScHtm9FQwuA2ouLwrs1isTSUIN9QuUhE9GTpbR0zKhU/4wtKctWI4Lx0t5+tY7x8K
BVE3hEEDrkpZEseMF518SiwTvyy8D5HbbOH5DeE86fwwut4ER6/7pl1ZA20mshdPZtryoio5NnbO
ovA236AaTwvazCi6dzIqLqu7XIkOOu1tuQcfJTXInbCD+0yC4ZYJC66HfvSpM04xVFd5TEkEobN1
rFQHx4HygEEhnidwtMrNv4ylNCCtsnPl+fvYC4x9HwCzI1kdLSY6eY91gpujA/hhKLG27wUb6Cao
aGIIt01KSRrQ3A9IMwgnJqG2bHxrSpNiEoMS+0HxyEo4JtWvIUbuqBDhpq1vZRdax6ivT43dbOoB
r3zifE6ZwkGXgbZTIqepOVXtalVx+1RtboPwoOLVgFSkThwPtLakMM9kd4OpgEf57PVWvcplj8GA
nfrem3zu9lF7MIgiuZRDMMFVXp0q169FpGKMdOjaYLIBvkH0p1yt9kQmaHy4YuQeAqtxs9xHNJqR
UEULnlkPRury6LORFfSLqOvkvtCHH/Cp5dnLm1v2akz5cJRCDkenxwrQeVzqapJyqdcbPSu+s5Kl
u1Jpy0c9KI+kRs1NCpBglzr2tUmr8QHJMdjjW+3XvNrFe8A0rqvM7nWACVRMZeUKM3LWgQ56i3sx
lYlR1Z5BTfRUfdOlyf0XPV22h6lHrqiTIt3asVGvlSKEP6BC8hkD4yFOtE0b2emV1B9YblZW7hIf
CmDPdVkVq5SQIob0HJpbhnqcjRwVx4xlKBScQCsqs73JhnRkZMFD4/GX4rmV7ku+hS0hr6MZBls/
RJ+TE/l236p+++Hra+CIaQ/5+o5mDf025z7KzSvl3qZa32urwUmvZXR5IKRvlKYwnmG6r8EZvcaZ
5zzkGjtYqzT0Ky0zLSbWY9Mm1dFvY7kOe43TSx6Jg0BiOKAe9Pve4g02f9YE6Y88ceR6jjrth6jJ
qNcmpDOW+7Ywuj0gaZ0tRu52ducScBoeHIV842hAHS8lhVBfH0ypf4aIlVs/UD98Wpzvi8pG4G1G
cp8q+30eKCtPzJteTZq7FGWWV6y+gKz8GNTIflM0tsA9JEI5JN2OsgnOA5hyFkYvm2fG+0E/WtgG
quQsPXzHccKMvinL7L5JuiuUvGMXl1DsU0fnwMRVM/YASPVGGmcEobc4YPGHKa09xhnSG4ZWpl8D
U42xnpSFUei4d2LMPHFoqG9ZA5Qu7P0fijTe9anMbjSnn2TZpDsRAC00WezdiqqYi4QmwflUWrdY
v+WCyxA1TN2C0LNeK0YqsZEysmprRgnak6b56h3grmKrFMwwKYWn6QL6V3EIqLJXjTHe9dKb9u38
4eu/fv1U7zRtS1EUysuQ3jUgAGL7Ct/QpefCPokW1zVGBqrne6JkQ14ZO5l1NZw+OLM1MzL/1TDm
A3QUtZgKjKsywUeExNZrw6FQwxXWUx/gID4gM8imHd0ChMYy+qYJuoEqFyF7KzFxlhLW+jkclWoX
BA5+/Kk6sm9R9mlGMICePKY2jvYo5vQAXVaYfRlcz5r4B73I3WA+RqXOOVer2A+Oz0UZJwjxDqZY
9Oxq+Ex8tVmTtEd3BU/mtOQ6Y61/ziheeTqmwZ1dMo73LY7+AHO5CQyOuQBqSe1c5tsLMXIL0OMI
ujx++fXkWFi4mBk3yMmZLO1zUI3BPh6CR7gq4mYCiABRmmR7pVn5GBkvRl0/GRpO7oJsiBvO1BYr
ti04vMpW4FlglKAsHKQMy8Jn/+zj9FmGuOJVNQHx4Rhbu2OYTzW4vwuH+lwSNHDLNr0I3hLUIui7
rsjuEFFfKoqalhMzyJa7XAdCAAvaydH071ohvimV/CZMdVgpHEZ22ETObZ2CKvJi3tHw+XK+kAzq
Z9LbgG5lgfAVpldapHlcIGHY0tRXQOfFskxy84MGeyMwPjytdq4Sz9cOcHqPuXxLDJSST38g9tsO
a2zC4T15P0ZEHAkIDuq0ik4hcYCo++VTy6uoLuWFWWUx9xi9ldZuFOTnLiyzxmnszXgzUOZ8yKg4
9nMSohaOsavflNY1tWuCGu17U8iM05NWbStFxfdrJBDtVQpZMuLCfh0WZ+7wzarysmXOzv3ZNgVD
MZFkS0hK+oNDFKqrcAQ11lBdcPpbe/qKE9zzzvRk5aCoGC0b+KkvXZz5dxzqHsTUreCqpLsob5o9
SIJ0ObFNWwattZeQiSo4rc1rmvXDMlRsfgTjnHNpMKum7s/kme5xbuYO/datehxb9LBG33Se+qYr
BqqtbIhHcZ5183boloNqWi4tLhWaLwtcW9fprsqC5pJNQHvnPgUv9K9Jx8ASINIncUCqEB3d2nGL
qB9sv9DcDAjhOunkw1BIfT3FpBSGfRYFFEhW/rhAioncVCEQ3rHPMchRr+wYayM5KrJvzWaiNogY
38nTs+xgKW3GKFXcQFCt42485AZtEzQqbLKg3k88LDN/GDliAuQCwQv8v86MvWn7I4Fl1Y1rQowq
JlBK1aJzXvVPXAKsLqJwLT/tN+M0UtBnAFSjBmpp1vrI8kh/VlcU75lfd6txVNZIJjBd0/AlMi8U
sNpQDxi6UX7AOYtGQ2KtFZBVwjhOPx6oODFPsHEywo8NykW4BJ3gENCqD13WnFXq6hCgUo8hTfMK
qWDJr3nJ2Lo/SoiqimUeIWGBwtrRiEbAWDc5TGXOXVPXRBC9RoDJ8gYSiQPTY5kbR78yXoCyLJQm
Dq/NQDpsUOMnzQOljNExp5xuIEZnmC43hNTMnuOhEa6Jx2jZ6bNErDdstdvGpQMk/WCTyg2Rrcij
RQndqlN80mN2aW/MGv8TBb/0d/oguAZbI3ZX8IOqKdxguFSKSdm1cwRwojlp1QZgXgK2kGJiwi3G
Q8qRCDNFQKZGPiQGw/rmPtf7H0FhDbD+9NgVhf8tfDFr09iWtWwOXx9Yb0oCUjeAkv5dZeZsvD3D
ZQ4F/YtyplVBkc4Gy3j7MAY2OOCh2KZmq6I5eRlh2JYdpMqJftKbI96aavXl5P7Z/3zNkxGu738w
p7jmYdbUGJjnJtWfvzz7mW0OWr/3/Aq+//FOmbDPn9b+yxjaTM3zZtiFEGCefZpBlg0bE7xz/YYw
KCb8NHrVtdgdOype6qM+pzYy5bvgisG0A1o9LhWx/utHJY1/8Khsk5kM/RRS8jN//6jKPDNZvhQ0
k+Gsbor5po1I9FTv8U7cTFTEMfsxolypRk4yi/7V6k69DfZ7nu5abW3e6WfzZFyce8quXkof950V
78Zl1MwDmJt3E5V+V77DR/VOmdSv6ZPx0j6NT81Dc5VE8yjo/mZZR5+0SlYs3LTF3eb2aLAFuxqp
2L0bFngnCfQuGoGaGZyq3L3drJ3ukOklGL7izn7466dEszGa/+GV0nCPa9T0qvi9eeF+/5zgNdAb
gL/tbrro4LGgRi2q/ML/BnLD8IUQ/Ty2vTkiE1oQfDNgAwoHMarlIFRa9t3IOpYt2OnhPxwXJ+ii
EaLhrUQ+bJERbZ6fFSDzw3yom+OFcmeF5zC8EJcvulPNOQYTTqytp6t+mmKXB/ECFqKHZsb/MSiL
HhtORJ9qcQasOb5ndO5oK9Jt0jy+2XAlFhMgYft0UBFnjuFT+D6VJ+Mlf6/798jetdMWescqUqCj
ctpRN8q2UqcVSQaT6SvYHX2V0n6zCBq8zTd69VxyF7CJypvvrTErGffxEwxN7Fef8z+vXpqH+g4k
T7jqLuOji1j2xBDkaN7iaDe/4DUvePXgV0vxRI8CGnJr5N22CQp2YYUqyYVTO9JTlH7r4u3UyWxl
RW12akD25eiX4WVEy7TRNLNNh76JlQqtk3e+j/LpoIDearTQAE00Zt/noJGqaKXTY/ZWoZ3iZ1rG
l+CWoXtSd8M480TJygZ87DLkeVYe9Lu/vnx0of2Dy0eiJJgOOQJH/PEtxT46Bh5jNLtoKNb5tBPj
eLDbR/stid4yIV9WrLgvPC3v41N915+be+bOjxkqGk7/DeeFAG2NCRS/4M0Bd0bc+RLute2Of+5I
F0N8oysehe7B8VZ6fyrR7RL0u9JkpAbEjRxUgQli6W8jZFD9aYzNjXEMEBQwvT4Ur1OzHN8M+669
aWiFAb5Pqvu8RXbh585q4r1AWSTqOj2XaI0NK3LMIrFsdP1dNjq2+/ios5i4Ed3zi7lfpqWyEE5P
g9cFQ0n3mORun0NWROQ8NeLcPerPyqswL3QSV7f8Pnobn4EbPWtc29qljO/NjSLHhSQtno/rxkkW
fs2hwdupyjK9VKcQ2bVBfjW5L9731i4PAI0vPN5Jz+LOeVAO6i1+ipp9/yk/gu/Jd7s4eNjE03u2
nIsw/R7Nsu9enBz7fdWM53bfflPFW4rI0u+sfku0bQaiPvrGo8MufBaU1xyAFs2wt65iHc0nivX3
BgHaWBhNhOlmFeluccoes0fvLnhUvK3GEgS5G2Ak26MtXY1E/5OYSMFzG1/mX16+ls/6Hb+uhqC3
D599CmDT7+qmS4GwEgowl5hJuSasl0wwx7S3xc6GMj7THRjsLJKHXllrL8BDwB891/p7cCoP9Fwv
Wlblt/kJGBPc6Tfl3gOSZQKUXYWyxUKJdMAGEHtba3QR9UrmK81BkoTHEJ99lCczC3HAF33lJvCf
V3AtxbJRTXp/uhaTHr0CTsYgjxHNJ4XK9V7J62hLPnFpdZgCgpFpMwxDuR2C9v2v30TGnwMyJGNU
SYYHzJMuLGI6v71ZMvMLZJIDqbF94tpOicjY6U9IGhdP9XEMvfnvdUVQ1zC5CsfPACjGAotPOKUr
eh4X1kv10DxEHT5eTM68mNop3pIxFBsizs7ywvgeYd1jz9fpkJaSPik5rRGBtySVbHo5uEzTdNgO
ZXSXVpgkJq+vH6ocHHFopyvPS9x/8QvPd//f7w4MVaimRtwN3KxU/7A7qDzPNxEs6l1jfGKpgkB1
Ki0Fqx1Kmhx2NYFUvMt6wJxRUElOr/GwV+417qbOS35XXcezQL0W5UdThpvA5jTLytuz8pZ3GhYJ
61jfFPTvXEUiYqQc/Iubpv4PH/9XsY9mSMM06fz57QuGp17PEjttdn4jF8q9Adw6dyfjs2OOPi7L
eFui+AOdFG76lNP5VC3qp4hDHKWxBvbvSS7tPRv2Kl8MseKS60GjHwig/PXT/I8eJrd1iwiYlMI0
LDJev32YUOS0Ii/DbGfZlLoHGLXEiVozTB1RvM2rztqvsuBxLqg7mA5D3YO0fIq1w+eTRcTk4Kvx
LXeiJ1MFz/wlU3NmNeEEYmcpE9/rcVlSSIWFHTUqsszzXz985887E4NWGUPoGjFOlYvx9w8fAKwZ
EekFwsvYbFl3pb+KjjGdz0vAUUt2SAjVg31S0sw+EUvapUyK91+ffX1dN5RdiEvxGPris22rBJMv
1d9WCgFIsgeMU8W6o5WmPgepT1FRXG5UAmncnPG3W50uD1//VchIgjJTtm0R9jsMSDQK1pN1/Pov
JCttxfkG7lBOeLaNwT8OoIFsjejHrCgPSMv1rDHnBzkrzqsQ8blnapLParQ669IJ5yVUalmZh2TW
rUk84Z1Cyq63xqxrUzCevgNubFYq28+CCkF8jhljazZSnJdsvMkhngmHHfUi0tlVJRV3kTgPehf3
cDbqPX1v6OwBgnsyK+/prMHrsxqPXztCvEGhb2etnp5subFn/V5FyGftSeGzoe2Tx0XnB/mE6N/N
6j8hGawAQOud5bj561dd/9NiqGlEd1VHsBZakkj4H151xfQbbL7hzkhe4b+TFNkAIy/Xdk3AezFl
TbDKne5tHOPyDJ2EdOAPLGl6h5tYEocwb3pSJuyXdbpY1e5ey8yC6g81OUdFDMyvr0bcHUF78VHf
Jjs7axGjZ08PvOUcafkXv8yfLmH21myera+CMMtw/vAOFGVQl77fBjv9JOl5Zb5ItdTSUiZCb5rj
nWgYXpWRXu5EW6v7QiCBG0mNbcgIgFMayTVs10323OkmfYXn6tY9sqP4Jl//vpP7t7K3D/n/e6qW
o+GvSdzNj/z8nv6o/xjQ/f8wequpXG5yviX/92/zvb+Ec+ff4n/+8/TDD95ZHriv/xznnc+4v/7F
X2K4+k/SUnVDkHTVDdX8XQyX97sQArqU/OU7f4vhkt0V/OuOI21Bt4FDNvZvMVzrJ5VVj9SsRY5e
kyyPf3uAvxzAyS7/0wM5+3HeN7/ec6U933Btg6CMsE1+mPmH91XrMSmwmL5uB915qJIQR4bZkWPN
8uZhKBVOmTF7MDJMn3QqYLmzG/86Ftq2EmjDXtVc9E7FVpoTws2ivFppFCi4QOjBddkNYcp5YNbG
oX2aOuOtMlR9Q6BFaU31SFrGOaa4vNopQU+YiAB41A+fITAXJBAZ8A5h/6pU8xYn8eVeidDq7HmW
F89TvXKe70kGfSkDv36e/JlfM8B5GihyN5qng9k8J8zniWE7zw77eYroMU6s5rkirDa09XnWCEFL
PNeMH7N5DgnVvTjnjCadeUYp63p0+afJywfNluELUqdivzO4GS7mPOrUbF9c/exLHQzoWqjqQ0hU
cNPkvnlSp8sk9pBh2LPP81N1nqSKeaYq52GrOs9Z03ni+vVpOU9hg3keSzFniAg6rPEm+FdtntoC
NyFx1a/seZ5LG7NzNRnxhjb8Yya++Tz7HecpsGAcrM1zYXWeEAPZQXRgaIzgrn7iEj+3jJN7W+UE
U4FwVOxzhDrO0Ii8DTvObyrDaAsi5FidJpPMQAqHJHPiZyWgQZ0c6kuUJXckktkYMuAOx/gySvge
I7m0sqh86tApwIoHfUuBGMU6GbXVE4T9KX52mjuPMXrEOB3aEtNvBuxJY1jLUYbNIhkC052mAM2B
gXwwT+axKwXzpJ7aNUh58/SeP/QYzvP8fJ7sW/OM368pu8IYmVFcvSYd4xxGEeRLj+Qk0g8BQZuu
70WEX3BlgjynHsWXrlffvVTRIJ/iYHq2TDaVGdJDKxlrWkHbrBVkCYk80SNTlLNeMVb9swK6ZakI
eKO5/mhXfMP+gBdIu8+sechZ/aiRQXCyZhAYYjz0RFzpm2mODUR3CmIyLJxEWH2x9jsA7LTQcbhx
qmQP3HOGd9ITX3XTrmEbBtYLMHHTR6sOrUZFs2Fbdq4rLrdZzIlir1n077recthH7VGoWFgmTmjs
rBEGPswR74oQwAcDOEMc5W4z65HDsgnT9K7qyBWqjbbVaWXdm3//8OuntVbGOyrWmSQgVGVfmpVf
zmm5WcjSZ0lLR9uiERVsMKy9Zfc5BYr5yvZP3ZpzTZBa3vSmw0hDQgktwjYu/RDRMVSr+tHIEibk
rXc0ZpXNt413bdbdeFO7yazEObMmZ87q3DTrdMGs2E35nF7AWQIkSqiPMXZ+7FrNW+r1xrm0WLaK
Vhmw71vYjybyToOaHoe0uQa5l97XhtBWStGrx6AIkjMVxBYOlAU1F82zTHBYDQYirT1rkOasRlZJ
9ZbkmnxTSvPD8fTq0tbjUgqrvosSTt4Wd4G9MXWACWets0T0DGb1M+AtEc16qIUwKgzAm4tpVky9
WTutZxW1R04lnOAWs77azUqr36K5pi9aLVNO3Am7bxokgewV0Y9S661DzlBwrJp+//WZ9SXl5my1
zdQT68GR5bGdJd8o3YhZBy5mRTiZteEekbhFLCaZbzwbs34sZiW5mTVlMhDf8y+ZGbTCeghKlGcv
BADZlsjRiolQ/fX5rx++vtZHWI/HXPpb8kjyWjO7Xah6hUfcn7X1WvoPDLLhA1szy8juVlTxledp
lsxJNpO/juCwtXVmnWCRchXr9dpInA8dApPbZs5jC8L0astpU/kz+wQGAKfdZBNnQ71WxyDdKtNo
L8xsbA+jRRJG+8K+YmeA5dUizbcOiSWSaiR07bUTkL3WmFVMVdm9ajN6bUyLd9iZ/XqQEW5EHWZz
64irN5qwzbrQ3JCuorUjLB95f6S7dEi/dw0ZsAnaP4cA4v345bJsHI6Vr/RH+ZTm1a0OOomzt/1B
CELuswZopGdLoGFYXrex9MfnrovfK4VhkNaODXP7k6ZY+J2SlkQ77611+qrLUH/0aIDZB43v+om8
p/MmRUIxHmHXLUcNtTCNsbAYIgULHOAkG7An2nlh7DyZbhS6vPU8JS2p2zgQnBqqeSZxgdpastZU
dRNxdwtM03RHE7S0YX6YI3l3nZjpMitmDFSce/vMI0c35Fi9ZtMiTRCs/h42khaiBEv6ArTmQxtP
5RoKpIYNnWo9XSjd1tIwKAe4HZc1d/iNwYKJHAU4IUgt13QyTNucNE9cai+KlPTaTL12Fya4KZus
XNas6mvFpYeZXIQQ2c8fxh6k2lTL+zSz7jHKDKca9+BppIICjq+kWiPkFQ0Efjy6n5Wl1dcaFFlE
MWNoIOOUzdXDjNGokOQyykrGQvrLKei7owdil0ISiD+dIr0zL9op0ZTx2JIGBxlq0sDJcj2O5WcH
dymprWGlGg6Gk5x5cC9UjvR19KL4lCHEzGUlAlAXBiEVgeWuUScTsZI63NzuLkCkR6K9NkopfFhr
3loV71FrPZBJTdGUc22ZQjdoMn/VDEO1bryidTsru7L/h+eDXLYwAZQ5A3DEjIqZhXWB7fkU5Jrp
VlHL9MZwOKno0Hhnz0FTOHDuM1Gv8ZyInVCUbqnBqlwOoso3jCyuURw3myBiMYFdFNGe1YMwZ+61
d4JhqwH/FUN5xEJ0c7ycPBTPZkWlE2qRxmx59Ne0vFE8bUcbbLDRBmyvwbl7oSl4VhwPj3Rb1TTI
KfVpZArQE1PbMAYmLoOFZWHqMLMbieaNk/BdcZza7eGUSc3rjoiH3qmokzXARrEDkmy7WpL+MNXp
PW0JeWkqLjxzsMWiLiWGNk8JePCNBr7I7A+wBe0F98qllU3qlZK3jB6DoV31nb9vVGAexDK5QdMk
QcIR35sGt7eGwku9CL11Vnro6vyZeB6O76mCRRco1T7r1EWb2efRIgddNsUqCSZMiZJuGfrM3Qwc
q41ffsOUYg2a5I0GZRiZbQyyt4JYmeW87EU3Yk3sj+1k6stYC25NLEH7x4dKl4wl2llJoXlVBnP+
qgx2A6Zk2olZGAN+Ku7ugskDTb5UFM7dtXhrUyLGoEqeDPyUOjUO+7YpL3nQjIsgl88VUerb0K5B
LIIxr89itGrXCDH6l0oCUaJ2XKMW4YG33ythV2fdlz6j5EDZK4kFMhPf4xKFehVGo7+zagOMgqIy
VaC6/JTb8TY07WZr+4xK8xxD2UTEVqGIizxO4G+VQC5LQ2w5khYb0Kj1Ere9w6q9nsDWLnGoLUsC
nnurLHXoaJKzeGL+CJS43anY8a7lNBasd2bk0kyXdJc+6RiB6cNboR3wn1xHlfQRnLG1ZndPRZu1
y4EmQra4PU7IWiV+QHdohvEdAmNAj572Zlk+cN7RSJa0xzDnmqEi4LzYb3fkZ7JOQ1zbIFh6R5Er
bjPgYaN8kJqdahsIg18LBsy2zaZNXIQ4PKlhFhVu5J7jQJG/dHls4pAjWKhXryXcURKe6pqErnks
p+Spgu5tV7wwbHGeAqor9hqc0jwa70NdvCA40gxY81J/nT//77T+L0BZPx+6TXTdf35aXwbv2ffw
T5XuX+f8+W/+fFyX4icb74nDWRhylilszsP9j7r5n//kO5IxvKoKjsuOITmS/3JaN9SfpDOPfXGt
GoYDwvjvp3W+BUiLA75g3qMxuxL/zmnd+P2AWZoqJfOOCp+LRwGhW59Vt9/I5xS2SYCoEQc8UZDT
ja2wwO5ccPrBjbaAeUIVsoA0oMba3maVPKmqjTcmkf21UdRvVapDiQTFeAhY42G9nXXs3+d+3tzq
ClMyIqD2Kq9Jy4daGNwsqRocx3oAhp1HXUx2Dz8DH8MwlK6FXxrbUed2aeGvvHLIv5xUgmoJTr8t
bQPaLzr9/13d/+rqZjbDBPGfX9qn9+/B+P4f1+r9+486+N006ue/+vO1bes/2XAXhNTmCRLXEpfP
L9e2ObPiVJVREM5BTf/12tZ5P+CJYBBlcQEztuSdUuekG2Y63U8E/HUHjJw0LJsL/9+5ti3eLL8f
RZlCY3un0XFjCS51w/qD/BNqikMX5lSzC0nK/ehV/jrJhnhl5iK4k0F/IXE/xXFwSK3iqplWfxM2
iIdAXwUToBAD6/0S+hmtmvq4dwRhKiUzzjIG5u1o5rIxccU3rWQQMGaM/9OkcBFqQBWNRPb6itIB
RguGW3V9Qfd664BCMpMVRpdoowW4TvopxI3MzkHIUJKmpJemzdtvvPmVu4jCez18ShICDSPe7Agi
/yCTegO6lUifl1pHu28BLVh6vNTHhHPHQMt7FvqLoaY6ClPj1ijrYot7fFZ/KQpl46sv06A2lhoj
jHXo2fp9EwfwQLXKDRQ7frM+VAeUtR200fOJ41b26ijpATeSOIXxBLVFS1a11J+8YFtjK99mlvzQ
p/dYMdm5CeoouKmDfmW8NsAb0nY+vMBDWyfvYG6pVvbiz6mmzpLIktnmJqik8YmpyKk0QyCRQ9ke
W6FdC2Vj98So/VF/UiJvicywVR3LHf1Mh/5h+Ne8OeapNW7jnPYfvKr7yue3mDxYD9bIXik6+gYO
7sjru6WhRRn41nQDbcmqK+1uiAkPxN3QwkmhON0WYAHKuW0PZL/tA1um9dpfmUMQ71Iu1FVrUtpX
Zd45qPEGsPKpHCYtPBBhew1C0h0y8K+Yg6PFaMafw2AETP28cYlRPydpzZnLiEEjhdWLkRYvvk3a
kHNUWOffMj97DXAsrb2EuQx1xPVKg156kkiBHHwKdSWmbVEM1TeeloutBeaj1vjf7TH0tiHFAY1B
NTHHhtZNGs7vtKiH51TRiZ01tI4Y80Woy+k5U1XtAKOkftBEdpKU9nCmlM+GJux7UXo32w5uMu/l
QWkVbTdAuiAq7dFblFDCY0Qw5iTniTwwMPrj76ad6556Xhx+BcASmNpI99RpZzx/Z5Iy6Yo+8b1H
v8Jh1CERitBZYAse12QW0nUY4RaIu/aeCZXm9ob2WtL/dkU3WlSe7hwDIZJ16LCj6xE8zjTVPqtz
P1m8HwWN8RqYnCWT3HoTQNIdxmB6HKU85nO1jFXXMDQmeUdPiXFUTHpzIqaCWAdHfVvNY9I4hmQI
EKoi0NtdIz9kHDQA0G/RfPDsVKqi7yN7areCwVIpnPTUZBo1U711+jK20hdDSZ3F/YrpOyeVSTsF
BVkEmpgv9Ltuq2x4t1Thba2BzX6YqyEeb1JL2DmXbOrinYbzWtM9ClInpV9XAx22hKoM6IJia2jE
ITUdNFVvUpPbG/b/EnUmy5Ei2xb9IsxwcLpp9L0U6lMTTMqU6MFpnO7r76Imd1L27htUVkoR4H7O
3mt5m6YhfhL0UUD/NwdJl2AEdvmeIxW8NLnTr71UUBiLk/Dm5w41dUKSiRpxsjQQVXSVlccR/NKN
9ZdJFLw6oz1LAMs21rqXOiGRDWBtitojOAh9MIp+l4hRPLotsSKzhAbX5SRV2JNlt8kW1SEW2Ro6
fL7KRXmlmvCX+HR0jFEPdFXbvFuDt7K94YEPQ1lmFxT2h4yH8ymrv3OoKTvchGkMoMxLQuugm1mv
XaLpK1dE015maltY6pQfYUK5F3jvdPkA0Th5RIqtcRqGfF63JlGBykBcMMIjOgPzJypKhEmCFXjC
u1VRXmUm4nI2L2tO18siPOsvRjXew1DeKsnG089dfKXWvedtAHxljar1Nsd4yzwvvgqP+JKfuN8i
jo4zWYYNO093ZSe8CQIYFbCuE+uJcO+2WegzDCWQpQ2et1dBGl8JSXC68T7tJJWPoHLtxzi3nwWV
xGOXxvbBs4cnv6OWY9Yp/j0F1N/TWFMDmKBKTc5D0+Q8tmA9ZVKcTSiM5//+r//+gZZI1uRY2t8p
KgAJZOaqU0360AJJIIHqX5FfJWvHEgP+6qckdSBSgQ1e23knAYumV7AGwbOH8TvAzuzlznsNY4it
H37CmP4VDTRbbFhfm2cxMyQYQ3dhHA0R7iK5ZuLF7Q2B6q2y7oCtkmOaxOauMIlATWEE/scOu1PE
Qmifl9NFEPNf5XbRkp7TzAtsq9zZerrZSxG/qX6SuSWuAwhpDJGxcJvZN7I21wDX6Ex4NW/cvD5P
4Bn8vIl4ePJsxupygqDo8x6gTRaa5hF85MTkqHhWvnERkX+cuojCgjyjsYzXhh+cekht7lMLJHTu
X/gKodwI83HTBdWJnrRgtofyzAzycyIsYzNPGcG4BIvtHL3hBtojRI83rZiGXTxR+IraD6OycNTX
9rA2nHdjyi6ZqG69cKOD70F4g2FtW7QWayf7lm5bUYmTxKqmvzneWTNzL204vHdZ9mqStJl2hZBX
PFsPDRNpQHGCnLj710a1azYeCFOdPU6BR6vecCGVEmVz5fjbxwnNWSgyY6g+HO2Xm8puE5TgI0xl
BSMrSseash1wQ+JhRq8/Mz57hOWl4vCDr42j3AoMZrianPqjJTPJoHijS4ap3IZBymbXyADSEZvn
fvC+rIqsVJmQmG5LM9iRSjjx0FOrgW4Ev4QKPlNTfUMTozma2WCDPIhVpe+Bdy2dN677LyQjKBwz
X+SJTrJ5duWK9eWj4ZAdrDISArzKyWN7AR6CdOlvm8XTLIGeMNu6wdKL9t4UiRWjDr3qGusFegAq
pdIlRtA734Cvg10irbPRiNeol/sxo9w2UlhmNfZvlOGLKPmVeQx7V1binH27utks6Dcs08tt78Gf
LXHDrc3IZayUxPuKXt8aR3IElspGhFHz8YUvVa0i809neCCu0t0EJOxWxQxGFbH2CUSOHTz1ZnzG
s/ZSzvZnMjCOK6zl2R8+S2tk7BZF886nTslo/FnGLyEweZgX+VtsK9p3QrOHIfXRht66JfMfSIZj
WqKDN3t73qu8fY/z5AQJikw56aWptp6YZidsQsZ3MxhY/zGkKgOb3X/SD4c4fdQF49YUu89V2j5j
4YjGjvVqzVMOlBXttOEz/zMj8zopZOSuR+SCeto2Dt111nmH0sLvB1FIeTW1AKxMA0adMU0YdHUX
g/Zb71XUBxys0nyHV3EpzsqAleMGcg0xmT0FX9hVzyNLDWAUZvWHvAcqUMAmeHyiZgvWfGsV5VqT
DizzEPt1+TZ8ewZLoaBr4y2Z53Odz9+2bX0AB6OaXW+4e/8LKlwcIaSQNMXuvfxA2POMp1Z8FXHp
7k3Ol2Xu+CT1yYPKMNq7ZfjsxN0/X3RgSovyLenkizk88t//r8gHIrgWI+2MEJUh9FnElI0Rz1jb
aPqdUtysyvRN3GV5CvOm5pOqs1MfuOPaFcxoUhnvIIFQG6o2Rmwe47zDgDSm+3lMnyIxHRoqS+U4
tKulQciMuXoscJ16EjxIPljB3kjxJo0tJDBt29jK8weGYpDVWITTsoVaK0d+sQNtRUwLrgRU4OZ3
llhloL68wj/rcc45UNLjDyAX07EFZ+PRXGEL0Cb1pinnD0+n+doq3HvThH+8ht5TSpFyawiE2nwq
lR8Xa9MsnD1k2iXitQIf+beJ23kVKusTBBBYTBWeMtqW0J7LnTB9udJd5DA8DdZN3AQXYzEzWYWz
TAYjf0/VOHGs8GoP44H8o3skMLxHfbYL+ploti68bVZmP+MiUsyrj3ixQuVkwqsET1RXpMGmNqcW
RqLQG5eXLF+66X1aDFPT4poqdL506H8zE6i+tJBb+dAq0wLTMg0YcxMjreol9iqkAN1iswp9hsbB
hwqojEV9UR6ZxA4Hn5DolZb33l+sWMMMWaUznYkfZHcsFndWUvBAyA2EoSlGes6JQufWxquYzMZp
fR3afmApGbHpZ6Vd86cDIaSiZRv7ipgdCfv+LmJcXtJCwRDCZ6rRfFEbfwYbyyOhxAAWfDuLD8wx
AGyhAyv5W+SvwVBA50QfJhaPGFNXuTaM7jnre1wG7ZiemqFGvMgxjmIIzHGMZOyySoRJULPgZWIx
r78DDJ0VYI4rJil24GXBKxbH2WxhO1M7RjhfXYw4rV1uVUPr74zcfjRaM9+3CNPEYk4L4CnYi0tN
rRWntV3kQqbVAYaxmSfTli39W2sVn8zIr/FiZgujF7tW4Y6266r3vX9la3uv4+g1CMbxutUI3mKA
lGuCZ8Gp1QCLr445Lu2n4VWOvHMim1bXMI6XvGjfHbdyTnliooCN1F9Puqc6K5x3yMftgHOuU2wE
NILeVenxS5GRtjAW8W4MxW88a/L3PJbNxWOnFqMdqBd3PbUa8DQ2MStENsZO66+CncwJ2wk3GA77
TTU78ZOGn5wo/vpz0W0QCNPaGOKtnnm76Xbm6kV+GNmn0KskN+gvQfLbp1FOjoIUfsqXmoJ1jK/c
4aBZLyY/JNPv0+L2G5H8DRO2P2gCDdwV56BrJsB8o8u94mdC4dqBSvLOJlI/l+KHZjFmkxlBEi+2
tpTtk7WYBlv7QcztYYJ/sC0WF2HoXXll+8eezhILrHTLy2ZroS8sVGpQy+J3Y1fs7H0IoKvBBkfc
5zrZjQ50dVVaUHcy51+p+/RSuOIMIZgvNkPrmclJI3p0TRULPR8TyKWQ8NRK04bfCvO4bYZmLV3u
6t6ytUm/UxdPo270j6TnuZlr2lOLy5H0ZLsxHPYmi+dxGNJhX1vkW/pNN/Ao+e9rtnz2eySRY4BK
LG0YCLpFS4rE9dbkNhHTqrTaR2O6cLOH30ZjniTFskJJbO+CpPqNAjiBHAK/OBDYwCoooo55VFLS
htVdJVeigCtZv/IRSNABMaifL5JYw+NYhW+pH77HYTc/pzUR+DY2f1Ct/boOa0oj8BGupXW/NSOY
pHzXgDTmpJg5MY/rvmZmr6v81iolaUzTe/ZyasRedRKe+00L/mxNaXVtFaj/cQSbK7xXmeBwQln8
JN2aBbTibzQdJ9SgzuII9fP6ImgA+4Ynt2E0YSAN2ZSalqWOeTK72145b5PHNyEO4MNM1quuSDBG
Nx1axWXKvLfWxVja/ucupbhu9mo6o0n8LUuvobgBK6iX+Vu/uE9DJKjeYkM1Fy+qRpBq+XRh8sWZ
aveDfyrQqLqLTxXgDYaSfbJ4Vlu/SLZmwDF1vuS9H51qhZN1wGPAVhOWF7bWmrCTib4V4VxzCBej
a4naFYlyDswBaOO4eF/VYoCViwtWLVZYuFrUFBdTrOXhjB3RYeVIZLvFJotU+zFc/LIeollzMc5W
i3s2BRNNCQ4fbSkw0wrscGvOfvhqU1O/mYvBtlhctiFS29Rr0ucZza3olr+MxnzbLg7csdWvIFSr
G8lm9Otm8ETPk7t8N4iPyQaIg0yXBgDYqwC/rkBKxQwcC9xolhsjISc1iPQQG/U+cvHzGpIbR4L7
YJ0s9t7F27xuF6Nvtbh9DRaW7jzxoEbCtXYNE3QIyvbal8BUjPqGXKxbF36d3cveectb0BPES509
P6mbHovxrkXhgiLxLqODeZgxJlDA0NqzNOO/j1WW1HZ6TRLz4gFHvorcvk+ojOXiNM6RG+dIjnP7
rZXSP3PLYv/UYz5MlTRoSQpKmDiS22ETSTu6EzrZtDYW5SlFsD7XdIel91LNIG55xxfyTABwnyEv
vyDhPLQeZuaowtFcLbbmAm0zpBkiy4vJeVqczhm780ST2/CExjXVLJqODr0s93d1KFXHdSVkHTuq
AAm0BV6lsX+KxSI9eLj7MpF+Dkbzzhnp1V+M01zjAA8sFmpT4KOOE7dhTc6/lEX3P2qADr2+Efzi
YrL2nSQGJtM68D44TBcBhz5Lo5BwdMkbiyEFtLQKwy0H3rU9uNRrKh2uHN7ka04cVZzfW4/Tlll8
VSPH/8yf/g1TJzn4tX+9RcbdUW57HxjxhVNi3FpbLTCAF+47AAQKSE0hrGGuWRA0YoDpEbBkbG5c
i7Sqx5ujOgzqsD9WGFObs7CLp2BqAXmdqkLZK0c7+2mY/+lU7LDXHYn3YJk3XrJu+IjUT0o+oOIU
4FjVpRrrPUTSP3YhiXYF7Ur09t3nQgvN6QX+6CorASUNNFnIQkZl+K9IqRwHhOlC+z6PLkfS9CKM
vxbB38rfcxa/EaK4mAhiobLTHk38NboADsJImRxeTEMt7xi3AnTK1TbBT2ZlEtJ6zP+HV+9vHoxn
DN1/S853q76U9ygLEkY29UdsJN9cuHyfrMM4LEVEAMykSDyCi0nCfHmd58kvDNXZC/EJKHkrIkUk
L/4oohCpqO+/BGPyRUQHOjfxNGdvaOue20xhTYfwvVj+O7zS95mCedQtYbdQyKQQzNO25qUVFu5x
ENkvj3O6X7Zz91vobmVCM2lOv6NR9Zxmz0WTfhNOurHRJsaig3+1o3dxmvy0oWRDxTU4QBhGGjL5
hvfK5d7m9p5tDDuG1hnrhYxhJl+ORjtGGnWXZjWZhIPhiVuPWOF1lPLB1JCWgGESIYVivWoAFfVi
hr8lzZ6DUvQra8XQMQk3hunyV+JDBJSv/YgjvjVh8RUsZY+BH63sWeE7/LAAHp4oET/6lItWquAn
X6YRf2sV3vq840nM7E5X4aFr+MEQGdnpIF9Glg34dxAaZy8xxdZnxMkQIa0etOlvhBFHT1w5jfsU
qRIpRMw4AzHvQzFUyL0SC+MbH2WMwYrAUMUpznGacDv54XwmWcZTs7c3gcvTPNY5ArqOf0g1f/Fx
96D/CVItRA3WeNOWrzunZ2knp6QX2ea/zkgl6K/RK6w2HJVj7IbImf1+Mje1ckpOfhnZhYoghFMH
8fMwBc22iJF3GEN1dd1svGQFajZBNA8DAiTOJBit115TYRw80R+nLH+uG1I1Bpad1Vh6vyFHBpR+
UNy1726CNPrpLB3uPYsYZQDuaJu3A1zMske1GzyncTXTyS6OcZ92MKdIq+kJmGQzeS8+Ta9PSuh8
bWbGW7UH8k+ZvXnlzyL0NJUoBUQ+bOvQUvvJ8kGWx2xWMb+vJ8Ss20gZv7z5EddXGWQnr0YvnkGv
6xI8x1EVnaDCUErwIxYMs5pYdszeOQCzzRvK3sdVgvG3LAhcAvYHuqYeU8uqTg0j+b7uuguchU+a
3/IhKJ2a3xIsQNkHNx8aiofvfsYO3DjiOORy3uXTrx6s7FS3ul3pAX9YFsX9zm2RvldufxHys8kY
uyVEbeyeL1mqb+4g67tvq1Umg34T+EO3FW5+tWsjOTdhDPO2yCDwByl3eMD125prSE0w5JTnLAQ4
z2y9LOW36U3P1hAzRK9cuU1Ze520FV19c/Iutds8miFLBcdDV6SqQ1271jbtHHszY5OoJ3c6soJX
SPWIa3Ei+DYBJWTqhSZFuW1MEuOjg6aMANydksrW84kDtSmcpZa2vxgKpO3xuqjt6MK2KUYMajJM
QaizCkcTlHjywcj8rKKIkm8cfzlkeFaBJ47ADXBOrcBiffh8wlZlzyPE1B6BJA2+mEG5Ygpb+484
66B+tCDZ+7Mmo4Zu3OAckkbOoWncBwc6Mg+m6lFlL3GJfZL8E1IKQ37EJUJwDMTXsmeIBtWmKmdj
Y1t8zBNJbdebNRggwrVul2wI6skdF6s2q8DWUl4clCDwMoAJjEM2lyhcwR7vnDampwKmpR7IrlXy
3fTBLMiGM3xb5F8m7IKFlOWP3MpMhyUgZTMRFcdQ6JTUcpZz9clQmThDtvcK2+ZTUzvbQSTcN834
OubyExIt//rC/K2dob8X1tyt4mm23uxOn5pMn4HeBIeUDPGGes41bpl00mhxznmaHphID+iL2Mcp
GWbrMBmdgwoI89odRgUIVPIcMPTi8fJnInjxUtg0pStWi1apvrT6+M81l4WCs0VXnsZRvRJJnE5s
Lo+zjdHI1IBeIwZNx0oN24K19kPIcHdLtibBzHWR7WeONL3xFsslW7nBUM++dRcoaKoZH6aKKHKG
KBCqAs8YcX2UJsq8KFN98z6qtzynufcWFS9sIJltZb5K7dyC1moJ8we7Fp3yQKeL1+CL2TNqiljG
XhIEg4mby70vWbMxiOmenOVJlTtME+kAcA3DzLix5ibbmY0BxVnbxNH8Yj/zaNwHEPoQ1zSP3cQP
PkdSzarJ/tNWTnPAdw8BfVLhYydrsopEiWNiT9sAUuiq0cxdAKBYF8jY+wXDcGiH8NHiJAvIFF/3
AoSosDCtag41jzNUE6ccbtqT1RPXv1UnhuQh5zZ3CVK9b7g5niDefhEwLF+swl+T5huOJk8Wl+Y5
0DymNXlc7tKGnnmuEcZYptQMDWLeyVUSHTorBcDj5NY6trNpByJmBG/A3wkAKT7uGEWG6qg0jXqA
HBBFRNimwWJkOYptw2EU0ys/eGuES+9i23Sx3DzwE+evvUvHVP+4kOlse1kQjaX72IEaXPc9oHaX
vOa+nOvlCNmIU1hA/Ov85UFkcYJO4p4dlYbm9JgJf4ac5MUPXcUgTY7pLY6KR7dmyZyAuImwMabg
HfyIq0AyhJiRcs6GM1KorESSEhCbuXZ2Ha9JcVt7h8TpMcxTxodpNT+wZSKC2yOQGOkR1O1c7Aet
75o90LXz3DdG4xafoAHJWnRQPl7OaC7JTBcvtYW8Rrsli1UbJ0gdtPsIjM3GB/W0E4zT3AS7nAhj
PsWXthf2rWAGiqSBRBChTmPjSp96TmpfGpgmJ9pvqCuqQR1aHvuzYXxwC24/OKsGq1nfOt4gD4FB
tNG0beg3VXuqdVds/A6KjcMrepk573lZ9V9WV50LdpAbo0SRFTSxdUzSACEpuZKHBEkKBaCyeQhd
bmCuOknzKj2Zb7XvvUgHkQwOjJcum/A9kcnWVO+4PLMamicCD0385Nbpv6xiYp35nrly9V8DNNBR
ASclBsxAefQie9UOEOe1m/4b1HhfHi/RTCR3wSm4IysAwiNrW3MKrcpd5DOOz8AihrnzUQCBm4ds
PeeRs03N6dOT8tUSPR42HX9WDAZlq48cFn4Tv9a70iVtjLuvmwtgW6LhAmJSqA95nbYrv2dZk7Dp
2rbUeobm4JviUiSVs5nEksmOsq2n2G4a6NJwp2gyhvheW76tGI+utVe+WXwEGRlzfI2t5B+3wHz/
33Ex5shbKetBRI8OcA9tqvkWszDNzfnVtco/voEyyZ/FqyQYEZoufnFRvUeY+VbcTo+6Hu+TjjQU
RNPevIgM9KE5matISP+YoKSesirZGxHShJrcxADk2aj+ym6pRAJhOQ+z0O+2egPL5H1EQeIf6yEz
N//9z84yXisaqEdqr/LStyirKxtnIMw8Nl5W9xamDd4w+EWbMglS3v2sTH0/J8yjEcuTmM/NbR6r
cyEIrsRj/VvmA0QFEgsbUArDHd8HTdmCx1LDLBa9a/TWdd5TUFB0on/0atY2py+VbQabW1Hbgmsg
wTccOHK2l8oIvXPJEQo4DxMDDi6ZY0VrY8p/Q87Bj4ZdX8yJ1X0aoE3Fr/HuJQ9c6wCFotDYSmt4
dTnCGGFNdR4sZe+GS/Q5VZTOrrVreOfRJTTORwrJS2c4Tyx9+Jm1nMAKeAjcseRR8B5myi8/63rY
Jlw1/ZFUvKvkL1p3GnF1eJgNrjk5z2be8rH+k0TnWs13FCDlA9N955lQgM2X9+yX8CqcOvNZj8lr
kXToCgeJAUvI+lCJ9gAkiQ7YxI5QJhqPdETdn3+V9ZhNE7/Y9B+CSO8ETn9ZxjfWydU9i5HImY9K
xO0xK3hqDQWRHrsU9mtYUvjvMn31De6EZADsu+EfhGaVlhRN81Q10xtswS+0PPOB60exa8eOKPH8
UnNnOGG7mzbORBkmZ39tzPmImyY+UouIrmnlGejcTJyeVQ5Hu3AvRXCNaFbvBidPt2EXFps5eIm1
i2PRnD/sqC5x1fA7cxJxN4vgFrN+ODXswSgjpHc1VvlzWVibCSaoB25KOcsmVVS7aUjCx3jgGDVw
yNh3bfcAUsc4i3FNfCjB2mj1K1KNmzkpTZJj/rWfWGJyxC6WgDcdryRn7mLxgNVJvncZ9ayrnptQ
FaWU2ZnSNAazlcz7y98iWjsZE2xdZudsHkEij0HNPgqP/JChb59CSl0DV5JOPNHB/4GEb59j1f84
DThmc9Ab3PO3yMJZYeTzpZr6ZO+NtT7Xmq6cmECcdD+i0P1rUnMDLSNaGGMW3oDMW1QKdv/9IBtA
XVadO9vcKafHJlPuHmZwvtklttXerbgLAPwF3cHNunoBUJZ7X3NGBw5sv/73P0GhspYbYTlQTrGv
FuWpazyiKmTkfJiZC7l+G+7SOAd9Vh4Lu/buecuvdCCXDqzsbDOUgnSW65MTKOguyXs4L+E1zx/O
PQ+9DUgO/+IHyX2YBq4KHA3qqiD2lRXeLpPzZ12EJuEeEioRSSn2SvN3oMisz1ildg2+vBXRFjzT
saHPVteAoHuNtPb+WRE2h7hJjCefOcJec60sa6A+XlcPezL+9jaq0FIMvsNIOp7DrSpZczIYxWCi
i3rrMF1kw8YszwqMa5hZoFgb0Z7b2ocoWeV89sWhTPmTzNJZTHi7MAKvmZqA86dK4Hlmy9IbJATF
AjUWQi4kQD5qplI7t2wxmacGgPqyy3YxbbsVueLhFMBqR3YuyEcAeRPUZSh5JfV6GBSQPoocpQfQ
Ky24F7bmzOtD21ttSMREJddEmivjOu9pflRt0mF2M80TaeF7pZTe2qVhQQgKxYOHxoU2Wu8yZ1BR
DLG5sn4wkhc31wGq57Vy32utrpmG4yzjL/2hzU4dC+4gLPUvurf/JaHWuyEZORwR8+3y7Duso/tg
Jez1WAqdhkTd/UEU8CJjwX8Sgx/Thck3dOba77jOl05nrsIuHW8BHxwYb4wCoJf77ynTNrH1Rls9
un2ryNx45kONIHbxd1Wd52yLxNJnqtTxUya95+XlAKkt/JSKsoJ2skshyCQM3P6TAb1t6xn5xS7Q
/glkvXtWpY8JXu/b//8RZtF3Q2/5kE88QBh9THyddXLxCv7DpBgR24cRaYsx4u4pyDUZciEVRi+y
jofbSEQCkvWELLhKOUK3Rrt3pUM0co5xo6LWWIh3j3Vfbv05Lu7FUL7kQ/ZaJ2Z9tqHz3WfJ9Yq9
ATjisH9UVK7SwCJsarHi8GMRX5PUPvSdOgM5Nvdl6Nu3wBTTrX4gCKaPfdM9AaRk4ILbfWsZXJuk
luSYeFoWjJVkyTw0TytzM1pcpuKTX1B9DuPy17a6BzSGzJlDj6x2sfTFwidOp1bfxJuSFRdjjs9o
qu6T8N8MPnHHwWHAn3B97mw/hxPNPKpNI/9SbKC2mzDk9LOoxz/DkGfPkVTtZSrzB9/gVOjrkQUv
FTY2pnSlvGtM1uESExuBj4RTKhRrMCbOilx7yPZW7S0rJKiWl+U6ZcPuK/cOw7PS01aUZIRAv4nc
G9FEJh8FE8ihoupHAopxTSS+89FRV77URLcYRBQRfi9fwQB1w4A6jMM9hMdrHFs8Y+WdGL9/LE33
4DSq33KPxEPTO7vWTB4nV5HbS+ERJbI7TtWfduDMTWSD+8zgI2NDKG1z0ggpJ8OwB+Lvslht41WT
ThaIPiv56rPJp/hpP6fUcRuXplFF6ZrVgmfxl6p/PZK2Zy40f2snlZcis8dd4jTZpqa2d2qaaYJA
6rVgOJtmS5vHOGQ24wBDR+lztBCfXCeG9dYWJ1nYj92QtK9jyNqMT4l7j2KuNH0Ghi3KmA/Q+kVm
5l8bZ6DXanYTKRjrByx/t4501a9dZ5T7ZJzrTU8QZZWwvqjhPc9W+Qwx0abHmhUrDxuR4RbhVwU+
iVGROJjAzlejZIMaQTInfW09tS2HuskfL50b85nMLqOdvQacRlm+9Yc5DL6WSNVMKI2Zi/ZuXfPo
Wc0ny/tzo0jBqXHLHZsa8zpAUrsWvLDpXIfEDdcN7b5tV7mfvPK/de/M55TuQVSPe4sY79MEwZDR
7KUWNb+slH5f+94IKTej5/yQ3yY8l8m/PNlOXUWpFRSQqp8nV/+OA9MIbrIr1bvGpvTL6dr6+TF2
6vYeUx0sE/ndx+E2ysr6Afj0J5lduY4a3zsIt2Kqge8J3SI76Lq7OXRueZ1WgMloSGXOJKH8Ey3J
U23sqs6EbJkIdXYmBFtUjRiH9N4r8E++V4NZvddjysPRysydCmtyGWnHIy2nwoj92ElPHPOiDfxc
/AckfM262cSOyXLVZgszuIXaujklVx9T35rsXe7n6c3tBsC0ZbnHDOiucqQ2qy7hAzYL61PmTE5y
k5R5RP0087OS83P6lTTRp+++U1tyV0Nk90drUi3ZpYxPnythMfDnhvnUb/hILeklSFkV9UT5Yyzz
0l7FPyWHUjYHrBaJM/BisO5Z0hKn9OVjn4VQ1kb/jU+Sv87j5MWfDeBqIaszp863DbeTlTX5PXCd
6avn5NHVioA/LdzVZNtfXk/mDAVOdZBB/IDI5qNu9D9+SPwG1yweGJ6F+Tpw7Feo7/eAzzVZRO7e
/BzlYMJO0CW3c8NYLx937vIEh/sOSHraYr3g++ITt4/j5zC0u4csmairGBeDTA0Q4X7tIIzcQ1gl
pUp5u/ESdvES7yiQ420/Q+BU5kHE3TOj4W+h24/UHPidsIOSAX9ZApWkCXM2DcW8QLo20Ij4A6XF
zqmbuRqNifncOhCScFfutOWmB4qY8x8DI3K4RLiGeDe01nAL46vVgDDPjCLEvTPuvNl/tZrIPo5d
8xDPAucNtd8hjk698sw16R5eDS2TS5Z6KIqUyUk1U7zTJ7R6A96dtatJwSf1pYhEus+hJcm6G+4f
MmfBVM9tttEeSgaJS8rhYEcTNvo7E7fYzaX9k1j9s8JQTx6r+st5cjMV3BSxLSD8ZfmjyubUuvF1
SLzmZJn1L0HN7oCuuj/VuU8OXXv7CnPDxRGdu0bz5ZL1rhI66/ZEhkdgkZDVfHBKh6q7SOeHcqkT
T4+ZKhS4VuexEjo5yCKyjn6tNllJh6AFUsTKI0CJwPFmN3dhvBuj4ctP8B4W8fS37shyWksW0+po
iiYp0NFYGaztzYfR7My7fsuz6YdF68i/ogtWLTkJxu8V5VbJthky91Zx5LWr0d8OjPGkUJC9osk+
8z1OtzqZ6MI3Lm80XpcRH1jO6MI+tFzlYdK1CDWWxaE1uddBgJa0lvFeGJ+SmXGCxAq6Z9ujHpiA
XqglH42aMxTzokuIXmWVRRwD+WQ0nGTP7WTwfuhBAJc0NHWZHgnWPzOSwefW8TxEU+WrisVtTPxA
spZi+WZc5ViDf/cXUUingPoTIY2y/r2e43HVJEi1B7PZODMKmyrwmZPV3lHRBdmYqK9GHyuEl8/b
tHJ2yVJu5OWjuV7zzYJX8ydharLr+7gk0LjpWQNuotIcNs2yTc/HX5K24AEL650T09OcsfXitWkb
8VuzAAzVwmhQwtvF3UDklpjRBHi78uShmENquQZDnDEKo23td9h0zs0k1L7INUIauiGxwxWj4uxI
8/j5cxbORnTl6+xB2FKsVFjFgo/kTGebOCTS1hjXi3PByJsfw06MDdrPPfiavRl1dwfvBDe/dSPj
+/RpmRUsGdtApV7H5y5VuASpgABl9MZLFM5cHIexANCvUFY6zoNotHcqUu8zrdRWx13+OMESbmQ+
bRPXTqAxTOnOwXi8EX5lbCY5i33HxnMd0Dw6mVVxttzZO/GzCdZer208k5CBnUI/2kXmAD3BklTE
6uh6IJwb4hMQBs95x14iy7stSYVvl+gAgjcUqZG9d2z/osbxpHhmMSIk9zKVximg9OzI8V8a80ms
jRfUD0+T9T/2zmQ5biTNuk+ENszDNuaRDE6iqA2MIiWMDsDd4Zievk9ktZV1b/7fet+LUsnSUkqS
Abh/w73nQpwtRPartstnDu230h5eRTdXa9IrWA3X26kAqIL1Sh+TOv+Ils3i1j+qrHvVNm4Kx3+h
nTtZDf0LbNzemt9bFV463z4hf+YLSN91Y14XDyphN/EkcCl82wRRhQH0wghdXae7gNMZH3URidOS
ID7XvCKHTLnOqsHA8GzIYYYzgsN/LDVjEF8eQXcRCtgxMpYsMO16koe4dbZtLyH7l1ZzgH72OjFf
nHL+9lI4LUSEauuJ5TlG0qqr7sWPZvLTmHWnUD3dcn4OXPXeheQlDNBzzEBQxBgwlMvntUUEEmD+
T7+tylOVB79D44yUpeBEGZm6IAWkta5x/lxnw3vZsbwZfbRRbKZWvi9/mYgwt9JQ5bqoQ5g8Js74
bUfNi0YqXcbBPmLytNJW1WwDvGnuFD8RHoUg6NS4ntgEFvp9HW8jokso52J8Mcq5R510Zh3U4yPF
63PlFr98n00Wz8G+i6LzomdWaZAiosl/nvLSZcCLyLGhWS4ElBJiulaT6+zMRBxdGL+LZi9paQ7a
Zj8hlqNh/IqULLjr/uZhhQDfrIydFUdsoMVaDXG1UbFi1oPCCSHi3O58na4JiSpqRAlVZlWbOQVD
jhGDTLKl+YpTwu7ce/Qwc02/JnDHQsTcdD+mPjo6/oIE2azrdPLxa1MAaaJEV4Zi1KVlJmBn1zVA
DQI2aw0MUbBFzKieBkQVcHm8g2BHtSoBJhqzH3yL4b39yQbm7JjmNHovYkSNW+SMa6c62SEvJYhN
pFd3mt0Hu9XHrJo2JFoR6aDGz8mPnlWEyE9ptqolWWVUqJi6ZjmsAT/Xx2xOL7JnLp2NC7dfziE7
lw8Nf3wg5WXtjmhMmYmAF3IvLYRoMbcxPxmeQYRAP3TRnu7/S3OCYOx/BBgWCjz3ruzTxRtyAq7n
Kfg1Dc6fCPABy5zugwaaexrBpE9luxtnZBKy5JNHuLpGo07y2J3KOJMZFwPc29c5ggp2zEyCCVwb
paY92I2TcbfKkScoUjHpW9mzqQT1UspqyjXqKghJnDobUebsHQ0iJz03+X6S1QfiaM7m+XvI6t/G
zxFq65z4shJk1c30lCuztI6ZWG5pQySirIJXmbabLMU/iAKrbpCWNb5ELR7+IkAFzQMKhXWUlx9l
QJIQEYCMNANv3/ecpnXdvaEyZKAnGMJqKAerMGk+zaQkI8V82LL4hCkwILZnr4fgz8OkgYiKco/T
ECZNsu5JRYIzQEpZVvHQsplcBT077KLdtLLuj+MC1ibvlvOS9lQ61h8fydC67cnvacb0kFkoHtus
fYeyJPeOTWtCDJSJSNiOk3tOQ3iGrmLtfBu3QjI11pp33aLKwW4d4I5M0h8tcUhAKHBLmZLmGd6Q
CPOtniCwu8yL9uIpsCZx9gThCbJ9cLMiPIwyDJGOWGx074JMhsI7dBgkRd1FtDGuxtKcpGz+Gk+U
B2YUR09l/UaPTKBaka+Z2WfUaXWxsdrk6E9Q+IOgvZYLwq8p/THerRWti7xgzidorzRYbuE/2VFx
stP74VOh+ktodIrkEasbEjA6VAJA6HMkzyBjEkTPAlNPIxCDTYuFGrlg7KoT+9vPi6d+bj4qL/qG
I08W9lvT3nNJoCrhYeC2X9p1onnv8UFm59jyf7UBnzDGJ/C6zOZkrX6HE0DXzi12neQxT4v8W7vL
XyGGZ/GIcqSl8iatvOeH2o1gJkwqr8i3v7tArEsahvsECC5tu2laxI2OCJ4YSvGxzMl16hF7Bs54
HTx0UXQ/SYY+nIN20wdls2IkjiA7X88tfiLLjzgeB+Q5PD40R/O6Cvku5vvGTBAMFw0VGiGYQztJ
JCCES0kQXcRqyXCqVwxfdhVDOUmlCDiIYXjebEo7CDce6lT6Irb+DBkU+NDn1mmGA9LjK7klmocv
GNkf2/vQQZwtkTDVIR9RfFfLQNeoxuUvE8g34rqate8M3CBWEhCINUTryB8OM9iodQ5ei2EKMkQ3
Y6VkpXfHWzetEaWZFf8Ij4z5WSkyzd3ug/uJ/NgWGbqrFCWqY66V4gEMUuTpOKXo4gBQbu02Y10O
WZXArp4neeEtJj1rgjMaI2ZyqmCFqwBzdbPgOAjcm+0OP8QQfES9WrgbAh+1vbNCQ15tdXcNpbwW
kfPb9+GnRB3jC1amt9Ae67MS2Zu3EHbX7Ulw5ECrucVnj8nH4FlvDXHpdyCmzMCH5LnaL6x3N2nF
128i9w8Oa7Ui64LkM/OnxYW1n7l6QsqhlZgpJxs2NVV8tQe4KbHc6EI1p/Q1E+gD6Kk8FObiJHAS
I9CN/zppQtqPIIegXuCeQfgePA/kbfgZ2ko/IUYiB68+6PsJL7BozAE3O+JNsPRpefN7TWg3D992
HM66V8+B7cGvVsOZfpRDMUelH1n3eHYQQPBwnE31amlF20QFJKP+RXUZ2uqICUxRNClifEWVMRQb
lV87ZWXsFe9rTEEvGocVQWH2cJrIClyN1UhsCsr8DYDHVWtHn6ThhI+kR7GOpvEssKFkTkDQCceR
yRy8tskfxyso7gb/IfL7p/r3aDnfsk8wSXFmhrH1hWrwYfICUiQ7tCGW138TOFZTXdWvUeHLPVrz
c1bwVBTBgEGH+2S1BNFHOZMSEoLb2qadT2AYc6ClDX7OPapM18358rjm1lVBjqbr5TMab0S4hfB/
2Sk1QRpkHzZdMkTu6SDtWyvco+mc5Wnwqx3IKWKtaxawZUdHpDB74+ZBrq9khireHjYOnW7ZieBg
Uuerb/g3GYogCTRAyJDazONYbWmeoo1P3rxzXwrib3VH3ge7hzKdR4O1lfS3x2gfcNivsprCxKTJ
DzcL/ppEi107EiTU/dAZfqViwOGe8UKAxyZlACueyZjakAzxlsgkOaVAfdhbpCgtop8RnOmVVPfp
T7nW5XKLelBNXjLZD4k7glNaArBQtYGG7m7nEXBiuSR7xif9seXsPLeRe6sLbkmThpxK9ZJthwIx
XOowaExJ7BWRi7wu+lQjgZ46ig/2Qs+39DX67xA3WGewj8xJt7PC5VNBuLMFmeKuc3+DYx5KdzbH
9rUk2WtdOFl2qbN+DTqHORkchFW5kKdEtXkNoKutbRcXh+v0L5rYGWhufAk0D8gqqe/gMiyL8WFr
xrR3yLr5sWJrrgPsU554kYU3sU+3GKYyxilzyOQzriw+BGRREVUue5enJhnKQ9bIM3akX5lM+6N0
Wz6Ojp/KquxZCA2ytmD9LAie3/yc5MVRTAZk03SaWn1LsLtsKoFrIceTvpT9AqKL6dns4tHLsnFr
hVW6diNn24zD/EBAxVds0QxO32ZJCP/JGqq2BKgJ7k6Yg3x2iDUNltl8eKypXHb4xfMN8KK7T6k9
zoTIskR7Su0vVTKoIVa92Jqq/BkbQjHU7I0Hyer7WjfljC8IJ0nLkGnntbXzEsJQmEASPyjKrg7t
7rGrCXpY4FieOgTJUzO4R10DYmvJRcZehyof8wex1MRwOtLIo9OmfwPXjl8gHLnW8lJrYb+Id7Y3
041xbrkNO8J0c0IaA7fxX0yk7lqNNP8TYURoi9c+rDGB9VV4SJT1OAqm4Bp6yAbFcbZJenIQjFt0
OwozZmR66yABeDUYQR6zeLo5dwZk0VTmVAXVH7f1qp3OURboAM5RUrHGR+uEaxGAyPNdhOF46tCM
0ePYKL0TWTZsg1x8Aitw8WmRbKVW0iWqrJpGdYY8x4eEcX4NNi56jBNgCRI2RJrr/BYY7geDxWVv
CvbfDImZ60dGHpJs/rZKXZ2i0lrrJvJfupp8IM5CJ0ScrfK2goONSsUzQKl00BH7Oyy7KQH+wEqq
2paGxIzMh3BdsJUbTODuRk03nIezvZuVuaQzNh7HYEJHHjqdfRXX21GLqwMxZ+VNiYXixrFIYuIy
YtnerNUUk/QlCo+wu/kgDAahNnfdfY7qew1Vy30Rlp1v0wXjNSIeZrHMzA5tSACC7Ssi7OcJlaWU
ARwLCloUc+zv43G7IJpdcUeH11I/4xKmGMn64RIw2FgB30Fa6SE0kIWwNqOSm5iu9Fa4omRz8Gh6
Y29UQf3qYMPFeQanap4/c5NwRSNrlTUSKoiejQ7jXV23L6anHlZL8KUtimmCCVOW4juiiH4wUTx0
uX93WEPJ6AhY2tjWDKGrWbK9fbSYfZxkER9Y2GAtHe+HgSMYkHF3OE0rdnPhlmCHX8Gq+Jid0Yi4
C6mR4zjX62Gi72Qxs8odScjRvU32U7WxomJ4mTjyViy94vMy6p7xjWk4o1ilLxnnWg0Qoo6eisym
j3JxdCbOIw1lBM+LuCycQmhOubi6zuXp650PTqpml/vdmyk9eVbRtJyYDGjPAb0J/xeE7H3LFN8U
PeTe1c5bOry7d0Rr6o6YT4Q65OO3w33aH0ZnoCPD4NV6Z0GQ3UnQhG8MgoBEuIxoYhSDjK/QT4jw
i1g4an482QzpkHex9nhD4JwfMLrjCiypVRd4rslgM9wUBDL2liD2/SvUHfPaWL+UKv5yUA+sTHL2
U4/cxpGJJrY1BvG0bimznLRqUbvsKpLEcOENkm6RzVVesCq3UOshzCh3zOcvtoW7Wchq4bIo2S2z
MmHPdGUaU50sx3llej5ttS6ecMSRO2VGsCSk01ksAamt5Dqeu+FUVDNpMuhQ5hC2/ZjVB1+5P+2K
9bPDXFqincRtIs4V7GWOiXrYQJxAq58G2yxitsEbrleei6esSqNPr0m3VlESFroIj7m5be8Rsamj
6LlXCYtsGRD7w/NEDHnfP8vFL7/GvnzVLvd659mIiHEKN9lwB6gQi251O8FiaAUTqd+z73JO1Ed0
Bxha+4nsYaP6as8GTq3s3p/PQKGn/SgtFl2TIF7AZS5py9G/5qaw1sY3zMqC8dNn/AykIwfbL6KU
mZCFh0PVYitF8JYmen5lRmiOjaPx+c9oVD38qgxwvflkufQ9dOlEQISBPlsdIYxe5xdPSR5vknZG
V5It1jZpB/8H3eGLkyfH0gnt58Sg+OxYBFDCBFeDaZ0+iyem4BPHPUHmils703MVZ18JQaVTGD8M
Pss2N1HNFto3qJTAZifBi7rvLNRhHo6cY8Egp7z/uIaY5iweid6SzoTerptx0wzRsqrKHG8rjdra
YurRNVPNcBO9vYOY+EUR9aCR7vV2Y7/FAwJ6dd8eQwp56APz0DSxANiTNlsran9xxKsrQ9670vqQ
jdJjm6sYvxmW/JcoEPplymnoliGqd7Rjd11CwAhyCec9QoN2Uw8MyHVstWxby/pliArNtsx59uqg
ZpdOXnnTOQ0Jp/1yoG0IY296pYJ9jNM/AUyJY6P18jCrodlza5JSc/+2g9m7Qkqcjk5O/5DMy6OA
tLJpGogS45J1LErFKoYr8kKabTYQsmmCwd62JhrOM6LrbRmVrIviaNwFOnscenRGxB9a62TprFMH
ZB0Rfv86eWYXTloSvzttpjB5S+XirizEQOskL/RFZ7BBu/YSFVV0Y1zBHBy7b97WIB8SmByab984
yMRQuE9bARdlHbG7v5T18CfNtxOvycme/OTUeTn1VZ5enbGlmlFDsrLq7GJVE46lnH4vs1SB/c16
G/pRXmn3mk2e9PcA8e51LP30xEZx47J5Ork4g707r4Q8P2q/+46cnIuVKGNSNSSLfcaIHTnZyGOx
mbUxonsZpTASHRfVRQMQqvFixq/lk7Gn6DilvUsfkiuqhDBdU1ZuamOWs24/pJuMn5baUerjWQY4
cUokrU4/BMB0y6TYTI2drR3kTQ8LQ91pAg0y+d7R70bymURwwqx3442r9/3cv6XxZB5tTa3XjaMm
yMuoHaG/JMRj2Vvj5H0yfVztBnCoW3i3YuM7PjrlwKJ4t/Pl0hSvaQscEpySdfECTJpzIr7nKfBv
xkMvSGAiSBRqBkZJJTadwqBcjdcARV+bDtUyMilCuspvNIHc3UFGqDR+tlUw/5EMY3M1MURq0dSk
EbcC+ssj7bPPmMXfQzCB1zvRYbLsg6U1vcsEgntQ6V/6rq9RdsT4kvXXP39rr6btrG32o12qadrD
T78ffjEHrjbVXQ5pm8DGA8RrbaRPhp38xr84/VRO/FzQOs9Eop+ghu+aqqoP2PsOxWAR09hB5Rla
bjoCQFrMzYRtsBuCG88nj68BsV2HnqO7g+VZcbi5xXKQ3gha/7Al5vUoUeBvOXNWui+PhZPXO0f/
5FIuji4LiUdJASJc/z1tt4gOwaP2s3wMu/HTCxhKSWY5RDfy51EHRHOI7D1tFHrkXlBDwBHB73Ys
TWsfW4jve+PG504303veCA5BbV75D3cPOvTEPumK+TzOH2z0p9NY3880FbC2F8WLdYfs4wlvV4Mh
IpXTgHu6BjPkWhUiPIm/zhL7odbFLreBGTfOtipSpi5CPdgKHoJt/0afhylfhb+qZIHw43BloLo0
+0x9B6iLQWwfOwOPtYsmQAVEMSP6W43/oPefZDW0r6Smvy5kQQKnztQZTtipq4LwtFjZD9Kxq3PO
71ai07iCTSneVOSdQ79nxxU5Z62s5HlMBa8IzBDWjeYSRQqSQRe0a99yz6B39EvDId/7iXUzOQ0t
yypSKYeLhJe/Esz6MzF5uBbY3LLV+xQJhVlM7M9aa5x898juMrofM/2Il7mUD/HgUo4ibtwEYXn1
hD9dB5P/KfNsOEZaphSO8vfY8wUgdhXXOW8oQQrctz3GnRMG2nbT3a27ofDKHcVdfXUy0kyyMsaz
7tXZ0UcNzV44u6Jlty4t083OwS1cB9p5KAXO40Dk/hoepdhn9NOXZuRrrTz/abaBh3tVvkfYTFEY
Dd+9UyoeB+KiYRsFezYO1oE88LWYBjzggsnolGT1toT/dBkRBg9lkR5jUUVrJVBJFah4j61Nfp2n
89+kq6cYtfq/yYKk1OgwPaaWgyYxKS9h8m1lbg3H2O+vRpr/+gX3wjqYJnEKBjc6K0a5B1e6F45X
79RbLVPc5k6rUgEgLUu+F2y7rREmBPav7C7Tu6pi62JK/uK/CHEKV38F8vNWJZT4hm+0ib0GgReT
+g7RVTS39rnyOqSNiiYsShWQLKZDr7i7m4FJZlejpInnxGNkqLz1EnfV3vkqHF/vbGnsn72wUa7X
FYcT2BCc+vpQqT6AqZXvfRRdCAyadINviPWY7KIjJ8IPzGAfLKJmBvxNi8BkQrA7G0jQbrqylqV/
cicKzdJh+4z+kYgK0fyOkagbMzaPMojIbGgSuXU72Hdsy/ECdAcHdlJd1Jrh0oxFf3JemqK1OS1d
ptMOGMOE6Rs//4gxUcV/NOtpBu2F/jimdrMsu98PTdyv7fAu9WT25ywtsqKyP6kuL5GG1AViTuRA
uHPifTkYRLu623vNzAsuNkW1RZBobYZhwoR1N0N7RbWvfxtkhYfKBeXrZgvHqQ2IZzVqloFjzrnU
Ox5cmpkAi0aOM+FMTXey8weI1t5ucr0B2nA77QISoPw+vtN6OgBSXmr/65es8Qld6XM8MxwLa1GB
kLAbdlDkf0ILirE8qeW7vxPrp34+JnxED6RLtw+UdqWsw1Pa8R6Qjy43YWvmHT8OmK7dM9jze7To
5D2BSp6gYmbbZlETaoQFu1B25/0k3e+lY8rJARes63crC7AFKfx7duHMZ9u4Ly0HyhoHTroesuK7
xamyjpLUOi4YC9cMmewrkA1cjEa9eZH7PhoiQAcH4k2Aw3yWznL20ru8TJfNo+HpZSw+DA/MCkuI
a0LuIk2Khm+66vbPP/vnd8xmT0UzNJe512B1yiTbiaW7c2SIceI3tDigMFDWbScPcBOrwfHJCYNo
nfZqpp+DjYXP8oyjqz3PMIkCT/bnvujPRAlbcD8zh9ErWwz6HRjt5mlh2eQactThlmKQIDnmEUd8
9Vj56fvodMwv+0FfQC3d2mYeDtg8SaxdJuY6GdXNUnRvuee85TwuT0OdvakmmPChZgwgD0MxdA+8
2P3HpKOHufrVF2l2SYbpRieK0rWtt9kwNwjp5hFbIlmwbpnbl9qkbwri2TNFjP/MITGsG9zujCzv
eycB4EjahLOEQn3FhCf8NqL4bGcYIXmLH7dxHYD9SuXv2v4OpMjJQsP8EQUdZ7LAZOwMP+okfk89
xJn8JJ4X7GWrMqRKVIPVbikef/pmLMEWlGIL/mVWqyycbqoIkse2K5c1eATCuKj5/vllMv2w9mlz
zzrUCWIrrIPLhpYa9FRGr0NwDiH03lzvTAzRQSRUjKT2lI+QG/pjh018UyvvJbaj4C0Khgs2fhxd
oYXAKcD/BjBlpzPyuquImQEAvF03b2v8s4fC7n+yZqOhqyrgUfDdK1KaJUilXOORozlo8p+mHKxz
2B+Sqg+35CM9YZsumXc+xEn5irQZfSPXQuMBbOSCLF19cb3KPSO2+xUKP0ZKWl+HMkTg2V8F0dhZ
F7KwCk8VdK9PSOC7elovxG+s5yWDIO/b32BmfgcKubSVMg3pWftc9BF0M4O0GFxrfx95sXUlBsCi
Rs6LKn9EU5buRibbZO35EAjcZoO3wNu4EuVHu6TdJs3VB712cdM93SS0nd9xNfrnYJi55qD6A0w1
64YQ680wGR4jc/RMWP8oEwbNpZ+Mv+q+/WBqvAom4ZyiVESHYQqf89qfvwHMrxbL9Ac8vATUFX2O
1ZbMSfQp6HGN84tpbnQri+4BUyp+hNY3j3wOFUOWmrTaeKIBVkRgO0k7rX1kA1siuvdMFJ3f9EvM
OLkbH5VI5aV3QUD1vc8ac/CDaxaSRDuZRX2IGNNcwliZE4EtZF6p30s2k1aSW6+Uk1QJ6C6fU8/H
fKMzvWHAqgA15d2jdc8Ljua4uboWJipZVHKnkWFuRkfvuxg6IaH3R8S5dCgDEt2eOL418cfBhuvF
3vijjtE6ImYMlXXCbuRuJ51e5oyY9GoICckhR4N5d9QdZisuLvCRHmNBqg4Fz7epot99AJgAGWiw
iRJUnQPjuG34jUaPZIYiWAvtWTfUcS+imrwtTRS2urE4SSYJCMTwppEQyK6ZbAOsWf1yUnX36fqA
UNEb4tp1zqZt6herfFFkhDxoR8M8c6p56/blfS6rXmuuaDEBESm8+7f/NS4VeSyd1Ks24G0UTOdX
sThMqv8cE/k+wy8JMea0w1/fB0Op55ZpG+wNlm8Jq0rhP99PbHafuMbgQs1rrv9/OuH4CEBr7sOn
xBrtsz0in0oG9vFFm7g3sggjWKNPuktOc8N0dOAu+iBnfg0QLSOTz+so+RBvdlHZnltcGKtF56/8
gMNH7oYJu5HOD2NfFBswIvh9ZLcbEileJ8HPpCmLS9xDgu2Tio3HIg7xuGCWCreBASvnkAfxslSM
GucFibeT9O/YUo+SgXc2Nv2/CjUxi+oS6FtcQ+0r4mBC+dk9taohbTwOxtci56NRPLOkvsJIZCVI
MdCG6XkWoD77hmWcKKdpl6Ns3jGolNjWM6TXyehuwwI7uG6aYu/0D7qyIMAuwnAjhsUpE/lXNZ5c
N9BrzmwU1SHPVB+eJqz8G3obQk18uztJxoSl5I86tudTGS5m44SSoHY4L47KMRMUEnqKNz40KqG3
yXC4ViQjuQrJzKKz5aJA8YnnvkRb0TXYQpsUkfKAGn5SmCjdRENQpAFj0pcVHGs5fTJH4lQpixof
jx4fxs8K7bbvRUAuijw6MT1+q3QsX1CEUTjMab8XhmymYAhPravg9YSP8+ShDCutJwCw+T7Dlkyt
1Uwn6oJDnsKM70qMPFQVzKbnKT0vVn0mBik7SeRk6z4Nm4MzJiWhbrbYo8GBMKGs4xDhbWsaswua
ikQKL3vLa0LF0Gg2mw613kIpfgncYAF2Q8tWBH62d+TMoUG/34XyUitxsjo0jLPFNjpMzLMdF9t5
8ZJL0RLrqJ1G8AKpo1su09HXFvKhJWt2fWrkqgy66qIyQE9NdQOPJ56SQd4pc1W0M/X4GQwmvOXZ
HDOb4aVT0pq2BY/EqxMMiHElMnlZ1BnuhCxa4R/FRVb008rrK+eARhptS5jdp/CdXuNcoRRnA7wV
gVbsmyXoigxdy2hJECm1sj/JRM+EeMhLUrdQXmnPflJ4+Vd2ZMYdHNFAbfE7xaeZ2BSBrj6OkxlC
3ahZSI2/JmqDClGrXVHitfqdRrU7elVnrYfY7LsBWKbGLtZAVhMdUZiSnQAYkzHajJWZj2GQHETn
1Ec7+smghSt0THZYltiLCnG03eKrQteiO5Jr8z4vXwQ/OUAc5UOFnq/T0RUKzm24Kxq9oXePNoCP
znU8htog/2ZymE6TJJlOMOuU7F6wS5DuZSi6bK7Ra5DDK6/1lykRwcfnkrUdySkoGNnysdwUY6Uu
QJh9tveJu2thH98S1RHIQbhQS3N5SHPjbch3WgU42Y/ElXQo5/ESWD5AwiFV8ZYYrXTX5IpjxMYP
n9jYDlSEMhbwTIH5P2p6pJoKVhuBrqy1BIQHlAofXZ+uWVPH29JJrXUWVPNNR8T4JlF2cyfRbXK2
vsy/i50r5/E1zaBRNrH75c1wMrDmQ9sMq10bBDnWJ4KjIj2Dyqx0QETI2JwW6f9FpObsgLKiK4xt
+2eCMWoT1lofvXg6D31YPjPeeolqnO1zTqII9tT+UDg1Qa2pfVt0/xlafboPexWQqxzPu2hi0NiI
6tXWL7ztziGS6FDBT6+nPB1+zsZBV5c5GGC9wWzHMijefXuP4HQ5jrr4CYP8oB0L3lwn91jTUNjF
+bIhQKoEHAJOCbQKeV5rh89r7YnsudQzlQVbxrDfhhj4y8SSSCsQ5IB5JfkIfT+QqraidGHhgx5w
FMDhweMxcFYqsVbasL8oLefFjtPiTN4diexoiUwt0RLY9dmfIXDmHlm0sgAb10/UgF314I3ibUQC
pThZV+2Y/tRBRoS2rrb2/X2xWDcEXvlrsBtr5QcFVg/1JV2X7LqCiaCU+c6USIeqFBViBMBqwzSz
gZPKVw9o5A0LMDK/pTgAuKIeSdr+5gXpD5ssVxReQt2GwN0Cc98y/yEqs3K6e/zvjlS+PTJFBSy9
VBCE/Zc2VTgsMys6TfdffFV2zNNwaEtOu4eEFd0+NOqv1cz9OVZc3pV2L3OYfuayxMa9GLlHdPNe
OWDDsjqFcKKb62ixkyS91toawVwpcecHZUK141p6mZse12PLsz7m86lWdPj4IC6TFj+srqhXw5zt
M4IsDxBbmPXk1puO0p6RHR4WqEdwFwvbX2Pg725t5PEq1ukum4jVFLUbbVVcRY+ZHQRE1KOEZ1ZB
I9/1MbuZ36WJ+1uvGRD0/IWVg3hjhSFqaw0pNLX6kijZ72UaozZdpDjFxv+ovS6/ACF7iToPzXs5
vGAq/Wp4f+zJU1eeq0KR9h3YKEnu3umRbQqTQQxjCqwbEmv/YZHAxP/53VT8K/L7/yJJ/n+RJLaD
rMy3/1+pJJs/7A7/RxjJv//Qf2XtRP/heQkTjzCGNXj//3/nkZA64vjk30bk3Hr3SJJ/h+24MQE9
kRckoZM4vh26/y0aN/4Pn6RdEnJCz6FACtz/TSCJa//PlGa+u9iNSALy0Qf4gU8cEHkl/y1tp8CO
Ivj6OOUqfQaF297K5HO0GQbBFe0wWLyJQL1oCV1ocWKHOeLgrVPD7LT0apINp/F1mFis8HwiM7bS
HiW3oXLLI9hb1Hz7tMSG6Cdgq2GJvI1p+WfsIv3mFOo1horS8iLedInBO0Q6kljmGeHedEHJmjk0
WmZ6GoElQ2OG89Cn9bWrG5SkTb9bPDc9qixrVlH7KLxlfsoXgNqweSBjJo8D7cDGkSPkdPoP7fgr
VesNXwL0rHH2UJOi6i7RyYIwjY6DDn6j69EPPA9v/ewsv7XLck1upKPfx6jmdPItb7tkmBu3boks
d06nhyljZZXrD5c69uJG3h4dzjYd5i3TjgFUQwPd1LxnJZvRmIMangaZEzYlXI7gwlVfTeJSRibw
hHHgN5Fs6bc+yjD8afAhgTgg2uvoFem41TTi0nE2IzmrNgmtuNiQCRB/wUk7/Yyq12GYj1M3N6y1
s0+GjPnReHcqPBhn+ZtgAsBJlsKsrdhnDQsNW51DZdEZU49SEIaRJYjiRx91ZEPPMKaPOJLl3q2s
VTERgp5YucfxmlK5TSxD1Ihg2xQ5WIAw3On4ccq9/jyI8aXPGYPh/3+MQwpxh2TMM77Eu0o8XTsy
M6faZSdSGhfBCqllO2YlqKo8AvvSBoZXHFXhWlgV+j97Mhcn0Q+pthbM7zCH53YiqqK32SXCK94S
eoCQvsjlSWfZLVPiB8nIr6EfmG2ZMe3NQL5k9p+sdpNrHo/21c1x0YJHPEaEEb93+XJyPRWe5i6c
N/RW/S7+T/bOY0lSZe2yr9LWc34DHHB80JPQOiO1mGCZJdAaHPH0vTj/bbN7J23W856knao6VRkZ
Afgn9l7bi99Hq36uUmyPWRK8q4FPg/zkqIq7lxppDZ9Ic5rmkSXzggTizmrPDKr0ITf14Z9BUj9b
xQGB9RVxfLerux47ATXKpfb7JyG64c4x/9oNAOLd0M32WOPtq4O4PwSnjeR+8s5joDMYO8FjUpk7
GPbNdYTqffr/GWoFg03YlRWh5d+/8yVsGBlq/Kv796ez7bjq/xqg9vA7bqP/yDr/11/5V7qU/C/H
M03l2x61Gw9z+/88zX2L5zKBTtKRruvzXQh+Ksrmnwwp+79cfpMMKWk6pLgtR8C/4qUsyRlgI2lw
lKUcwRP//+lpTkvC4/rfks7JciPtFGs04lvBwWHx+v7jca5ppMEvz1jNzIzRBmD1oZrRs+f2q1HK
97nDCESAZdPMR4ctkekUHTdEsB/j9g8+WJ4TENcdExlDEBe7AcIwg7qo2iPAOk2y649dam/adrhm
H6buFhIoMk3fOFcdSvoWsvjKMeB71zWe7CaW+0INQFhnnIfLar7H8UbIwZPVG4DIkFag4UnOXVlc
2zqk2uxtdC/Bs/BqlmeVd4qZVRvaZAo2zp996HwiHtO7Gv3XpQD6xOLJCO5YyX9NmcLjR0vJXzH+
WM7foAr71fhsuswwYmT+Z/DEREQkx2mMrH07xMZhEM49n63sYW4OrqXtZwMNeegjEpED3hlL9kjy
CF2YJxTUSdI+OHD+9379Bu4i2HASINR6xDvxQ3lY+8YrqRP0igC0UJSMxTqDHxsiCNmECW90glgS
/LC/zevYRXH+IUcgBkFgsyCzcDMV9I1BzQRLN+ablQ6vQjHArpv3DseX2wy/3cy6FhCkC8C7uu2j
g1+jf+vdDiyXj1wSmKBaBG3Dx1y122bSCwll+EWkEJgFR+/YxVcH5o7mOsz0eKtN76FxGAgUJpzI
KXXN9QxiKW0T/ZT07R/LGxLkTk23EV4gQP0ho0W2A/utJfYeVtVTpav62vnmSURJeo1UApS9Qhwg
Zu/d0saHlZGa22DW2PYlKOdcotLrHATqI85eNI8OjhrYqNjtvkpVJGzwGD6lOtxlVo84utYmVydH
cjiOHEdwDhsdMlJNoTLFzhzu7Cl80WChHufKZQK2KN0mhykUXvksMZJbI1j81BWp3GExF9t5LMtL
U7fBQUaE+JYi36ZdZzwIhVAbNbEPpnf2HjVSnPG7AlWI4rkm97TT9XH2WfiPZoliVf8EIGu2VO0X
MTKCGyLvbtXFpndc7OTNvJyemUB6xP60zQUYRu/DVvm5EeGeQNUfnv9bJLfPUeMCdiRuPnTsh17J
9VwNz42NM7k0ZLYV3vMk6wIhuuhWaCeB2xiKSAyXvrXwpNxaltQ0/p27C4kARZ3oHmYtSgQ3BIlM
nvvlIbnY2bpDrQWMc2XZvYU9VX0Zrftl5vyrRt0E6AQigO8mIsEqO1o52PXSuIfAakTWlDuj8U+u
Ccm+kj9+6e7bSXzVocD4Z06rauP2cMg82d9SXAJXAC6UD9EfV8Sf/0wSlmxm0+TN6Kvg0Q7WgUFW
WZIkrxVoszz57bcyvVc9Zntf4eDELfAAySs52qMkLYQueaHdnyzLLRDOiBrk+1NPGsAGpTyvrxYm
Vi2XNDycsL/CAK97+YavzDjm83yxUOzsbLO72G6arv2CoDxzEcdi5i+fmqb5rTTKF+AmM0u+U235
8SaEyEPTLYpzFjpPnObNJu5tpEQdCGZO/ukyuGhWypJMX8RmG9uIFYsZ0M6MuO9GTwYzOnF7yR7x
WZKXCsAR/wXFACavRbhWPbYnbIVIORAI2nH+B/38Sxn2uM+bZ6au+0CaFISO/T5S0WUjNqHZX9GR
3uKyrCHGkIIGc3TGj0W9SZ6b2uToUijAKsBDnvoJsrS9zTrH6leTWWSoeBcwnV7VoNrwaCIiNuuw
Os3e/OkxQboy+yLCakIQFnTI7qWIbjJAAkHUQ3rKecUCTMcXE7tLUhDEbLWdARuoh9wXwAHzaLF5
qlbrgYrvjoPcZl7ppPsQ5e6KbAhsdMGHOwclxJJ4VdnSuLAkxDuXMUVFG3muJpPZUp++tgShAfsI
a+snGEaEvl49Yod3qzOjd+TbNAK06dUPB2h+6JcNu4FRbstB+9O27vzQcugR2xxUx5Hg4BULABgv
gkF1P7nqrAzrblejvgyd95KiXt5qQRgHkjAuzNLcIWMnPk+HZwlpmJbe24OvE4R7g+MWjg9TrHSZ
RaZbXox/E8rQxwzWImy78LfsIS+y3NDb2sOhEvpOgN+jek998asViXvoWEg4jfk7J2MI7SX7aCmK
lmh6fO0dgrytsKBrt8WH7nmjomly9oAOT1Dcz0xLQzc4SS0+spn58JLDFrBrvOVMq4fixpplS8Pv
gadVjGfdwXtrIdU3LUrsJB9vehbPLVEaV2PQHOm46zrAmzvJQ+9m6vqgYas/MBIUWBIzua0ipBcm
iifCrthjt5rHjd/5HTFOXCb/fGlx7a7GscX3M4JEjyv32wtR/TUe1MZgjudj3ngWKOAp3iUDEdFh
VhxNWHwvg2Gvm0EZb0WOlG3ogq0XFdVO4dF/1XMiSDqpR5RQ/BJcx7jvZCc3PGdT+JmwR5pZvvd2
ml2xS4xAOxYjnSBowjzBGfBPyJeHc2wzDDIlYQAzn8LGVvZnnlIKzG4B0FLA5Zu/PQffzY/Geg6S
s602tUKmq7U576n396lpdavaYxzmwoOq4JdshAo5Kd38CFUEqBn6vtQMHoGazvFH4vE+2Aj1fXaY
TLXoP+dNz3oISwW8W6t90DwON7WW99mMN5kw8D/N07jh6QHAUhZ4tEM281FLblQ0XHmf0ObXgQmR
PUIPG56HPH1N9iWjzrYLHrJZsy2pewwwZvzUlOtCmIfea8+uYRIqDq1pVCz8cIefPYM/rqvmGXNN
srM+aH0vnRu8ziX51YE1bd0xGE6KVfNJ9EA/AlEz27fn5FKHCbLGtrllCO4Bbvn22oXse0BWhdMG
KHGTWnfGx+ChlpsxtAmFs9g6wr30H5GU+Y8TasUtaQPkbPgVz9ibFdXiuwk06/YOU77Jigfd7YSk
tydgBv0MUdlB2h9cygsawiUCQA2bvjHkHhGru/VJ97vVqtuxPv2bTlkKMSrUlE2lWNZWHOOCyx7l
iLrKXL955NRjmiXBbfD9I76KS+MvjCr8mnwr9QHJSHVLoLeJRM7ucQSVDYSXNi7Gc5xo/DUDys+I
B95m9G1Ut31rnAlk3SdCfxJ1hy1gAJ1XA2BYzcJhiSSlc47bGYWMafxanDRIPVjBkveHo8L5FTPs
JnOFTbwf9BeC2h5tyGkn4lzKbcXaaLuo6thnKVad0VicLOWh8FIznyJrB6+jAE+A+cmh8C9RJK21
EfXyC1vy62GHjqL8Aa/82XoU+RJd8ZZUK+I4pu+v2aY8wwL1Cd2Jh2jSGC+GwCMGEckDnv44ZCz6
Mornd9SX8Yotg3G1Gg0fgiCgehwCsCHFt1sAQnY7d4Xms9kywMAtUAbjZ6SmFc149SjBBTN66K+d
2TLyRtmLPSMxLgO4U0uAOPLTN8MV6QNBYjjq++SYzKZ85FpF6RRn1e9/+LYoWH5CL5cMzoNV6bUc
Oc0gbuAscyQLifHdxP1VzdrHwaD6Q9mqaM8T1zzQfRvbQT3bWGhxrqn5ZgeCNXk9u+9O7Mb7tvNQ
YvnmvTPz7tWX8HxDRxqMcEtvU0Qt8NoaERglQoCrpRMvSKrtC8AEhiTED77ws9/yNgS9qaOL2RTi
dZ4KcV9+ZWHxfkXtLu71hNq1I47KHy5Nn3z5TIofcUtZWweN8Abf5BRzlXspox6fGfnyxyrI5rNb
Di+GTIZN65TBxvcm/2FWhf8A1yI+p13+kDCwVoZjHUkvTR9chCobUzbOxvD7+gZphLB6YlvNKa1v
/3xxLRiwVfCAx4Gmamx2mgCoe7d88SjD7wh5pHLKlUfO+wnJnXhSME6vYXepx/yhwSg8Yera6Syx
HtVQchRlrNdEwGQfjAYxB8ovjhEOg0Oe1YQI0OnB+CGCaCawSy0q9caWRIQUsKVSBtQmEh7p4DRM
ALW8yCmzsRsA7oh52Q9eGa3MiSJnRHj0ewATmFXhHzJCqfWscIUJ0rvKyrfuHaObyjbfmsCbfpkZ
9sbi5taE+pSyPZUxBlrdle9ex1gyaL0vOQzuzl4+q0gPP+5gpzdONGXVj7h0zGPsnIiO+M2+A+cS
ob9bAW1k33rI77JQouJR/Vp4klbWgcdc0xb5TVG8+l362jh1s8vhT22TJs2+bf1N/Iw4pXqYt3Gk
nZOqIuxHHiuOch0n4dHo43kjAcrulUIIDbv6J+9LeCx2me7yXvkEUfZPfcl2KnCKxxE617andXBw
nHfIGPHFhqCZg9RYgwKGsuwRe47EeVZHTNAj6UiehDT9xKEC2aHPF6ETEzs7lpd4AH46zgC+8glf
UrF4KFEcPcBzJqt1oAP3oFRUWf4ZmQHpGp1+aqJ5uLR2tzB1tflV2MO7a1fyyaub4uJVvL1EWJpf
fVi95nGQP4dRoM5mQ1zeP/+/H8NocOry99IqwaMkRCy0P8SU8yjfl5mn7n1KTOlUs08RhY+yliFq
A7fMEuyMJYQc1OPpZrYcdBjtWyAJox3Tco2Imtc/ZnLHdUxuYe+9YOPchwS1r+1u9A5ZHmIFZC27
b2qHt0u27LfJbnjKej+7JaqGMr9nXLsUnPkNjzUAdemT0QId6QMkao9WrK3JJInEU4UeZrrGeY+4
2oYeTQIj5tIAB33e6Q7UGxhVJB/uhq1Ps9JqHl9AfjuPpY+Am7zQurfe27Kzz1C5Fg0hDQen8GM2
xCSljcnw2BsEbGmTJJHcDJNzDYf3TOQp0EoVcU/M5N/oxXwuEj1vdIF/rA4QQkizil7tfHrD2pk+
B5MJBGaB5Mdzv617DROXQQIzFLC3ZWXR8Lv4J/NObKceNmNSAj/J0y57rpqEPmw2s11HsQHaht0a
Qhbj2kSTcRUerYI/SGcjQnysIsjaB8ZdgCUcUreqGtccoVxECfS8IWCOKbRD9dyb0Qf3eBOlHzGH
1ZPVkn8W5yzaXXpPnrwAN1BCXEmSs9HwjJ86ND9RAeY4avwXpJTqUnXuKydEvM8bG3Idl3/r5f2e
AVV6zSOfoMCpOyVJeA4YxRwDoe+5hbZnBbKw2TkxoWrsDZwTI/2aGqMon9UEiSZzoNRhzgnm+i9Q
/jwHa62sBf/Ts7DlRw7w3CJt3UnUx75y/6RucUhqqXaWC6awyF4wB/xquvlzAgm5G1P9+ZAF9jfT
JKTWPZtTPkuA9/NKyxHmFM1sItSnZtOLfNEF4FikfwHKICHtHrIu/IZvR15tM487MG0zNIMSiB1C
yDqoiYjiwQw9YI+DeCFrEVvR9o+BMYu9mThfnkHESxvf8JKnJ+WWvxtr7nYVnF7Gdd3VczRyqK5w
z8geCQlmfbHtRJ+/ACn4stwZlSo0ygMRffIy7NNlSp+CXrkHBptrGFsnTS7K2QxxyZbZ85QIj+KM
M4FADLhDeX1HWc73t9vxHdbN28R0Y4u4Yli5fpxd5PJlWPCl//xSEdcZ+0PDKgQ7UDB6zr2W2bFi
vHSu/AkKOYc0w2/m3UNEYGIElCuzyZdBEFFzXpb4WxLCH5Ihufmh5W7dGPbZjMl/n9Ygrbv0selU
92z3kDcaF9KmyLH/24n67QjILb6Cw9XU32aU7PWErmCec+MU+XXyXCXth8t+4dK26lIg9HipNEOU
3n0Fu/OAPmNmXYy4dALuSwhzdrGaHvaWIm8EB/yWJzN3WUmm5VBP4a4mcuSYZ2DnSKgc3vN8FuvY
EMFj4Tn4wVxmK1WZWzunR5WgGwcZkcQOBX7rpILBoVz2ncfcM47CHO3rP78Vy6wErMe/ow9xlumb
EFnykNTFSZZmcwYnTubCmK8Nt59JUkzE81RdvMS+Dr7t/rg6/rI6qzmAYkOKjUOeAZ76KFt33JJr
yqvOYrr4Kto6EI1ekLXjoR4YdBnLMBaLjW2nv0INMy94WU7OjURfJGssnEEVf7hRdOo4i3RI8pCN
6SdVfnIlTi3Bn/5plcDOelSP20BtCU0hjBYwJwULQz0J+SSc6A6zFCwLppOr7Q9ASo2RC8hfO5D+
bIYeyHnrgQu6/JjfRF4xa64QAhK3I9fIWjPW8jX4n7b9JmAd2xIiB08InkQ5k2efDaIhBAKBzsDk
BYbDCu2/npUgPzYc1CH4usylG5HqOYrd6qtJRYdN19rRk8+PQR7KLQr/FF3319h547ltzauMwi8Q
KsWNDDbyG3BOArGs5a5KET5reypOhIB/Q1QYXpEEwvnFHwcnk2zpybs6rq7+tMwWF4HW33HKt+Uo
GRE5oruh+uQGHOp3ZOje1guucThmxGCdzWgkaog+BiZ+nm9DmzjmuUYIM5jdd0dvt0xExKcY5NHB
YmcUxn0UdXbx/Q/X6oZnWcJ6TtM0JFnXQaDX1yM25InUguQth+IR5z/tGF36umwpn9FCxLN9SLgz
V2YUnwCooMKxjcdQZgHzMuOrjX1uoooVboeClKz6ZsM/udQo893Js19BiGQ9DvOdmkmvmm7sm/cy
WSokjNT0wrCFGoIYgpo+N7DFYSTzNqvEptH2VzsM1Ptw8upO8uyZR0aI7UkSYLY1A3ROTalOsRAE
J9JpH7SXOgez4gKK8HDemMeYQF0C6zyF+ZbfSoDiGB+uDYxmxbW+Dyzvsy7g8RZCG3ddJ2ermoiL
GEFVuBMxQV5CPaHankdykAHPKpb9BOXPBjMLFP4QF2MXEbiRxBKrQlIPT15oAXmrsHc3jeBtG8Oe
gALQweno5GwIAJYQf7cm8jdBqhR/x5X3Lkn8W/gmcm+xS35VVv/aT0X4y0K7FRnBL+b+w4Vph3rt
Euu5A8tUDNN85D7PyZxI1r3q/IdwMLZYZnLSAe+XGaOIl7wLEY8Pg4q+M929dr0b87NkhNpjbbmk
MR7vAEJ30RblS6cVnuYmvRo0yxskaZ9dgl81IyN+b1l5dIldsFVMBZ7mzp63ngNTr+5YNwiqkOMk
bVTrRjcSlhBT2SV4OxjR5HvTcjBoyfLutEP2WpF3UlvaIjlGInbK2xuM83LVOiloMAla7h+aFBc1
AUd9eK4ylR8gx78WrodBMu+THfLcah0oOz+ZS2/Fcga2B23TSbRiq2Ce3sly7yE4hSkrERleMfAz
jGccts8BuUzZQDnnDfnR0cfEzWnFxzI+WdUzutrg5JPt5xWmfUbjua6WzKt/vojpYDhJ+6jUbJxS
CWWlAIsXHIbKjq4ZZeS+6NTz1HJEJi4/yn9/CUmtausBthWyKbIfbUj5UEbJW6PniW5GFsFZYa9M
cLdbXbJB7DoSe8mJFIzUOZ8xH4YXisB3fiqTnpqXNhoDZMHphVUaHYqPQwvHBNJxpA1lM14JNIXS
MbbuwV5KOAm3cNtxPR+xEeGwoqLmHM+IxbZII4oq/Ns2Xmiily2agoap62Sb3F+h2yLR5jFGUDZ/
6pgSDKaAvxL2+xnz0IPHsoUn01an0Xs/5dEdE2p072s+tdK1TtAFroDazRe8Ecmjy4absfO8BtML
tGQpAJLWdRZb5vc0KrTJOa+GRFOHNcZcbMgpd/ch/dbV0HpPYbn3CQz7rPFOFSo8uXFMFkTcHdFV
UUoVDZW7KNINt1NIHdoMa+vv6JQTGDJ6x2xmsVe2tNk9PdlGR0wFVLeohOOqP4Z46+9ZwyDLrEmN
l5FHVEruXVKGSNtgLOy9TthClWCa3hv0aby3lnO3KuOrt0HnjD55aFMt5XMwlLSbro8QNrhG4PCp
OMLuwUQ9CeykZKEDwuQSphqqEfiFpMuHq07Cku/Uo5EgLtUZmhuqCdg/cTJeq3IiKJTeiVEr2yVO
7VtIcA1KOw9qSfIZpFmESURDznKSo4n1ByuvFksW/ASNnbw5jpUTN2BzNnwAukgmcbRiHsLVMOCy
GyfsFONhtvAM+aHGKQqVZMMRSSTPMv83K+OnBHjK+zLMu6axvW3Q4stNjTY5gUFstvjI0mPfQzip
zRTDpnAv02S8Mw/JIH/nnxY+q5fERswJgJethJm2qGTb7AhuSBPszhpktrtLL3MKigQtE+wuoLY2
uliMxJgo4zjbSaiDa9vhFPILRLrh0N9y2ITklxR6W4Z+tbXpO9okA2U/6L0KWVMDC7m5CfgKH7ue
HXUXf+6v3J7RLg09uRq9MfnorHyfmfJgkIt0GCLnY8xGwGNWudWF8eUr/cYc0Ft1VGXhaL7Vtfoq
QmutS/HSLK2ShZh/59Wtde32sxX2b5WX/DieOGMMKx7csTaQijhXCwD82rCc4tD1kEut3Bqx8lPu
CD1B3qwH95KPzlFJVg9xys4QE+VDZfvlAwDlFxQx/a2k1SwDJlWRyemqIAysKmFh9bTHH8+yqidn
+eIZsb9pHPtUhlS+Ba6Os2j/hg50IrIohnvdGcGaEvIhIP5vGT7U7C1C5JZOEp6M1F45c/nQ8B5c
MUAygnOUvQ6G85R2w9mfhxA/+DCsVJWE9yTlJnYGD3OeDkE6zVH94He2g8DcyneGStDPunm6U4GL
nikwm5dkVKgZ0TldonKTOyC/01l7NKs2gFvizFbMOayDW8fQvsP4MTaS5AluI7UmGMb3gviVDPD7
Z1nDR+0DsfG8Hmo3c9JAxStpl/tGmuwWCOyQXrgXYnhmOfVi4pVIpvzFDz2yN0DqePKjgXiBsyR/
KgN7O6OxoUjAHRaw7B3q5KPm+lm5VJCuQvoaBPm1xUkNCrTmgdPj/KdkKyPrFaErQDF8svbs36yA
JqhtMLuQT5ea5nS0OlrutvE2WkPeCUat4XoSPNOgAQRykkToVOPwcp/DOL4jWP4gwoChOzMxaZFb
18/MPriDKmTd1ES97ezxC1TrqBC/UkPbhC81ADxYIKQ5lBjZv2G9qIGtdH+pYy51AiDUjkJqp2rX
sTQI8hmuHekQ20gGv6sl0Ncrv3uVZ7ech4yTZcjwho60WgFTLvdVi4mcksVviADP0zcRimtgjvsh
K14JJ75Zpn9XC/TZkGODkJ2Vk+ieRSXeVG6RwGSj0rIzSogomT4zjF52Cc/Us4PPSi/Krla+xoYa
1hBaL2EIXo7W9JxXixgs+rAR5pNqo7kmGb8sKUgLuNtyyQggJavdVKL6YxpY4iTA6FVvWDc7G56C
kSoJETwxQ+0Lf/xKkp0FlYFlDfC78S0SLjGMhVc/ibSs8T3T/hVCelt6hvoRs+Um8QmvLsvx98TZ
d1WRbq99QsrLOCUEfzbmR1tmP0lDHR1oJyTR0y62cpn/RDBo9p52CGltJ7w0iru4bsz+gYujXfI1
rk5Yatg+5o2x7mkehXsPdfDssQ0hLTtWa5yf/aEeDGNbamy8VpcjogvabEMTmG29xAKZCZLbt9Wn
YkVxn6Q/nBy7/eq87rUh5gDthvEciokTFTnCbsZZhMm4a09wXYqn0fOeKigCtwra+5aH8nNW1mIN
5D1koGLSlkjzTnPGodSTDSJaVkyWM22bqPPvk2iqI/7PcFUmNsVGmPA30xJ/ENSPovoTz1W3HQlO
7iF+WuSg5pb4YFn1Sczdoo5fl/63IkOqH13AycmV3hf4RPnU4jSNTba90vmpmXGMgccRlYzI17W9
dcNwB1A+PHU+M8rI0yyDeb+FdxmrHKqI4RenRIg7ulXjFpvYeHOZYChS4Yakh/LcFHO/9yPzp4dg
craIW1h7fYr2wsR0FwBLZk6U7nuXZVWLx5H4UpItix6BOQzvGVeBsrctrLhdHuX+ZjTcTWRXzcZK
wo+A8oaJjIZL44JksKzmwwzRzXt9B4NUNePBwo02MjiOyfsKI3LQ+hmx/ZJH5SnjwUC43VRofKyJ
jbzFJJBwwwguok6/s4ZzPUPYEle+e2UdtUtLRKloF8In0WXXBuohZwgTdd0N+65HzyEbZjETKE2G
Sp5t5M/USZWZ/8x2KHag2O8t8xJAuwktQcUwqOuRzj/AzJsRZJRPEgq4niYbdJcFO6TXxkFHuGqT
jr9dmH/8yQSqZNh3q1f12dctQMPcORB0LWBODf2B3SqMgVHNF9uSydl3rWBXQvmMCrIOlQvZ1ltC
Nz0iUNnPGbR50Z94soqXSJg/qH16TKhsXNO6jXadx2lru1n7ZlhDzePL9Q41DsY1lAJ1gVe6tV3g
kzUUna2jbX10HCiGOA/Ts6Qoo9EBYLuUuQN64V3f9luDGeHLXHw45PDYi/jd9Ur3JpYv0O2YOYD/
9cJEw1kwjFWgGBqGcyX3nemNeARNpJg2VL7YESdiik6C59xOMfXa8ErPNkkYf6psfuKbMAYYEFH0
yGifqNVvcXIrGUvMSfg5LkP3LJECDi35lk6YrPyxHn+7SBQ6Jz73yegeIRCybIcAlAQCzYXyS3JQ
0o41njZvKLoevRrsi2fUaqNo8sHlNaeECXfrgdHzFUcRu3ucfz0ESdY9ptW/JSgxVnXQP7n5fDGw
em1Nz381ZsC1rJFQucKpRhwj2CBAZjIAwYZNCh6g6X9iTOUN8Lu1tCF4+KP5NFjZWwucP/W6v4gY
IVkk0CLr33NMHR1Kmv2JViR2+mNWLAgAogII2iAk2+OBX4LUhJ9o/yHhnmz0pTMbYftJBMiaiqGz
kGS3ouIQasL3Rkn7SP+yQgSMiKvPIIBac7spElKVqqIbjvSZwKbG/oqOg7ygzOUHTxgnadX4a5My
cVPMQtxQMXvzO0NmEHrtYlt301/VlaSja631b2nnX2ZjPkFD+MVnfHICpGnwXpxNHN45FJJVPOh0
lbpdvRPE1bPcQ+nTatI77IthQoc16dQyBxXEnAZc7+QghSUT8AJFiBe5yBwZW1YAXeJOfUoTDBZ6
wVl6v8ZougTQlymD0wr3FvCzsmJylUiZ30pZn3JpNTzUNnLsn4nQohPNwifDzIdjyGaS65g1ssQI
1AXVfDDkdBZjTqzzoozp2/TMGWvcBuX+sv3G2KvhZPiyf2iSbTYFOS5SWG2l6V6RlXtJUB7UDO9j
bpvwUhvlgxm38lQxBMAg3r8FrNAhlEf7weZjYGh/xQU2JcnVQkY1hjjjKt+LAPila9R53Wq0vH1U
eAgbYkAlUyoe2KmegiK7FCWVGiUv55I57Mo4OINa/PYjNPMlgMnU8y8DaRWCS3aG13H2vDk5oKGn
kkE5+JJ5EF+LD2D+z6I1x4fEoGJQmLEcG4m6183ZlywZr6KT/5AzaHiuq48p6lH00c+ux5btZi/V
qXEZNUTkKq9gCizYEBLSDOLE87SJnwLb+8QsnlwcPn06YH2mQj6V3nCIRY4wIKxfJG6kVeRqLslw
T9wflhsGZu1BEUcZjWzSjBH7vsOnNOMf5wTbRj7f33Cw+mofspRPT+H66sLLvoVF+VehfIOopNej
GTH+p+jBzh//MuXeF/l1cNjwECK5NTNprZqFl1O8ZYtWrCtZGEe+3o8BSOoZrSulkCQiO3OnAwS9
gDknYUeFraNHhLhLVnH4aEp7cRy4qMziGMpw6qodikcg+w6czb7X41o6mByRmPNWuslPJbKUNpZQ
1zrMyDkPA+dprr9nF6WZVcbrCUnmT9q/wFoIj7FfvKD74IIOvq3QAr/Xk2Wu/fIrjlg5UKUgSD4V
kQuc1C6e8B9Hm84omlfG96ROtS9J6vU/du1eRhsSFWxfi2NhkXB3xnAfFjqDawLJ8UK4DuC9GBEd
e0d8THWhjpxyZChqOCSBoseFPV2u2A+4K/qbdBOl8YeR2zyq+pFt14xP2QEJbXNU+Il9N4e/Yg6w
FXd7mTrF2k/aGXpf9F0Qqwyr6MuqFeHRcUFsTgkjHhrgPvPELirIXxAZolLHgoc841autc9sO062
+WigkasBTCjTfoXLnbBzZdrTpyVpGrZNZickKDPy93mM8K63ySIjy6zAbY5TzH4gPiwCutoCvL20
DKm5epl95uUL07jnBSPAhpPnEutLnG8SuP2og99FvhEAKvbUCn9J0Im2JiNkrC1QnDku1wFB3ea5
a7TDID+FBl3F35FGdl0LnJ1FjSoDsxvA8EKtrShg9OHzsZbFa16HwR5vnskAbwn9efXZ2nZLfkrS
6T9l1bzMCjG2xUpYUzkp2tYzF8u0av0DAthxpexm5zfNm7K6SziqeoMmczPQUKZjvtB/MCrSMguQ
0lczaaMNn1y6j13rPefBUE7BZ/fXCMRnU9Z8Di7y26j0HqE39/QvuyI2vuwYsWptwuMhGXRvVzRI
uOf+WeC+Toou1f+VOyZslcxcT4jlCbqJb/pmdLyRIetsrMAVVJ854KRO3gZ3OmHTPogO+7HXFguY
OE1WIu6PRqdfzbh3dtB2v8NYQVFlMteV7SfKQbEZCtA/4somTK//zTJ2/295/v8o+vxexkXX/q//
aWFB+E/VvvLU/+buzHYjR7Js+yuFfmde42gkUF0PPg9y1zy+EJJC4jyPxq/vxUCiOkKZiOzsh4uL
C2RGVSJC4XR30uzYOXuvjUlMOp4gs9pxZlX/DyYsGr1Vxvc0MYdtmrUyQmOVjtLFrIvegiEL2QTA
ZmqPyaTQtk5ipjQZikcfEZfTEubwF5fz1RPmeFKYTE1cz3WkoZvz5f5wOQaRDpMvk3FbEMuwiNHu
DAPRWNXUk8lCW35tVckHgy82C514DoyWJaGSW61xPmSueStorXx1471T+9yShr76i+vDL/Hl45Kz
tQH3G24Lj73g5+srbZs2etZM2zEHzJlIZECEr+c7V1r9YqhrUKd0+xaQ5q9apg9gJ5onJd+MGIae
28+ozNAGjlwPSAa4I//vWmtmW+Z7Uao6QjrZ/Oufv9s0V6/t60//sf7ud7nuPmp189F0afuvf/KT
qGPmP/k//c1/fPxPXDN4VoQ05S+NM6vXb/XrP17zb/84vwav9T92r/1H+tUZ+fvf8rsz0vzNMB1X
kBwqMdV8d8wMDMP+8z+k8Ru2R4sgHQmI6GdnpMBOSRXq2t+9lD8aI8VvwjQw52CPdE0OKfrfsdJ8
fQRIaURF72Cz5Ep4HL7cYnHcGiPaB389gKC3iWmo2BMdKwTwNyu8re2vb2lz/vt+8u0I2/F0nedN
6qbHx/HzLR1kDAhLu/HXdl5sPGYQVCusAY+Ne0aSEoI50hCplPybQ3pwMUMOdMVbCA/+IhNYI4dH
z9zgAodQHS7N6C6o45OU6i1EPRwYeHgyDMoxzSzGbcGrQwbyr9/B/Mn/8R2YhuXSbnE8x8H/9OOi
wXC48DD9kUMbqjUijD21Be5oa6PFlww2buPbwZAbPajXExmTUsuAbTkbN8mBQIDJdbGn4yl1uMQO
dGH3yFRxa7ekADJZ93FvMzz89RWb4g9mKWFTBWJIN4mf8Gzx5ZIzGm+aJwJ/3UxduDVAPdHhBQ4/
ei+a3Hl9U+JshOrfaqyxtTcBEqbrMQ7JoW7z5JmhBpQTwDnso2T4TPQM4qS39sSwvIjJi06uUx/M
cuu3enpkflutcQGgF7WifSnzTTrRxTaw7Zv58GL4nwPRQ8kQrntqzWEcFhGqVqfBGQj+PuPMhNgk
bl9sx160bcpscmALjggbpqfxpJPaYzIbMOyTqLQVvdxNaeUr3+s32puRJVA0yR3E5vM6d0BHlkmH
Db0g97D4CIjy9cM5jslaWextWd8vD23FsaRbDcT/2vUSejSNgLeqmnd2AhDpfkf9iNKdiZNpL+mX
odmMF/WChNhFACNLL9NzUtcHazAPlEC4PneAOLYiaA6aLWG1OfvMqG71pr8s4aX2MDVK24Lb15Pa
UGxHlzkaBf70wj51FJW7ny9qlkgJkG0WF+zaCkeRf7DDlmk63D0/Bb0DF5hxskYmNbvbZmzgcDcZ
SIMCQmJGkmRcw+k+WX53yspZ3MQIab7aQhLowEv3ImCaxP/mj/OzAgph4Vo9gQAEgJmMBcXZdedo
D9Rr9WOSkbQ9Wqs4s2lOeQukYR6Qlo6IErd567RuJTm1kG2FP4CoLvVGajcG3ouipGXC3d9BnDL9
NxTtDOT7lY0Og1CblUfme6yZu5ppXk7iQ2EzNGri1eC+ORBhQobsJBnNcGlaMOBW+0u9eiOTzQ0u
Kxnsc2TAUeTCVMGbh05+JIm0tGhXeNcabmsRIxuJbpOh2Gn1GW4eXaqSQc9y4p30sQ9j5s0jeia0
+pOLAJIhdTUPAxiBWxZdY9JDUoOKC4n1/K5crGDwrDY0Hpd1mb00OFlW6WC9W7n24GrSvYha/yUr
CzpFSjuoKrBWsksuMxKYTjZyTNLpgTuSL4rdm8dnkrq/1AA8byzTlrDw0mav9KJejl1v721ID4uq
b1gL+8+sL5mWWL27tcN8b2tZss8TtnZH403B6SqRXOQM7vWu4oym2/cmf2bZhAyWJId4A4ckggI5
WLdVXIX3ZbNxEtpOeEGIfSo1ZxXYtbsaep6+yAMy2YT+y4hjuXd87ZQ08t2ijYw8LqvJ3skqNDQO
eZ0hQmnidkxoXEvN8N2zl9omWsey2cdMBA+95tyhxI5PLukBG91p5CrW8TEr140Pyhb2QWb4tm1f
e2aU5V5Lxqnd0Dn3FqYRG5/Iugp5VD1EARG+gOfec/e+aIKLrnwM+zK6QM5/2Q8knjJHUrsgqa5Y
ffoT0T7BsnXLl79f65yi97pois/2e6Xy78rlezXy3/+1/SjOr9lH8/UP/T9Y7UhPmI7BBvx/fqyo
fq+U5jfxn/+xLX6yCP/7J34vbKzfmB/aFDYAHByGeew7vxc25m8OsQQINFnXDdP6wSSs2zMNgoJD
Rx4jTURL/20StqBB2J4uwAjo/HWu+3cqmz8eNrgykBLwbW2HYkOAnfhxo4YO0OfE6w3gvKeV5ao7
qJrrzusOI+dPVn8UfZYg8MnTXhtE2wRdvVl5xFBmKJ9++NCu/nju+UPJ8P1KuBR2H8FH9eXYkzIf
SrDyk/VgNVhfrOCznyi31IAm7NevZNnzXv5TgcXD4wrpwbpg6fjDXt85tmGaYTgApiOIbpLQBG3L
Qk0ydYS5V6lHZndmQsMxDug6zX2bWgea8z0N2/QxV1W4RXf34eM3PY/Fs87pbIlsNLvkLEXLZWTa
HLCzmjT4VmKMim2o3J2uGiahER4RR3OMw/dfytQEFubqO2A5zrEycL61/rDv5iC5WDRoMcLcxTIc
Ouu87k4Rpd4ZSt46STi0+g0ZEZNXnu1+AI9M/NSeFsBxIqcYvOnwIexhAWnaOjPCDi9104/3LR7E
XZwzPJiYCQ4qKdck6NESqgBbxXH3oiPOJV4B5X6cxB0j+vYxZxu/oo3UPqhgbwwgM0BaA4ojB+ya
MyOIpKHMOFZ1xXVqhi4ezjmRuT8WargumYZec3QnPTLU0rUcrQdavEjTY+dbyb5x76mL3qlB+w1Q
aBvdBAxXhEcEAMFxzBC5YEMhBk6auyGne+cb5F4E1Jb7gLxPUnGluQp1ncQyxL4gZzVS4TVd3hCn
bC0kUkbPzA/Kqe6L1gNGWdTXqnASbDTWttHojFt05A7ffxkNQGL9/IuDggqVUSG2JvE4UiZnpvT6
Wo28fhOH4X60aywktTdsgz4D0Uos1dIbMpy1MdhXbYgJq5YWAWcGSRguyuwVZLfoJI16G5KLutIb
r77s4YVDK+mOGgCkbTV57Y0DD7F1bUy7VP9XyehtvLbRbxlMsY/1pHlU4J73wkcAWScDzZdG12E4
Q6pDF7eNIeFxi1IIIYh7k42zlwEHFRoiEQsAFonqif7nRa6cO+kquWglNYFXanfEaO+aNLqmi/QJ
DXpVhaQmxBrtliG7TmLTh2CtH3oRv3odAvu+QqVKlmWCcJxhj50wOU4vrADvtuqb47QSDG4sn1lU
EJVPPe3Gfk5AcoVxzbtHbuj7BBiaNIqPauxqumr+Oh7FS1/T8CmCt9zKSM6JP31kcvTHHgpHvFUA
8OjAMIoAuCVyUnuD4qEpa3K3/GZfmfKUDKbJjQQqw6iYZzm8UF5Fby6nUn18B9EKtSQhhBwTvyQp
Fw3lwvDFBgv2vaaAtHvw7JFnJCvXLfYwpC7CrDx5xXA79vI8GcDwwvJb5OuPKdG1YTiPd2T4hmgL
oJbmrXs/V1sYrNcdzmIs+mdV9XQz8Y1o9ev8aX1/AenwkeleRhhNme9ssLbJTq/jOzszr8nses81
/RTgg0rr8UHowafstTuhm4iq4k/yTABON1dVgtc61kuTVTm/IDACp56MHydXYb7BDe1Y5EMaDq9B
43KAgEwMsRW+dnMGXm7VT4Soy9z7NKBSDnzAhhO8YQy56GwDqjafro0xDyX+YdTcOxFyMpEnd76P
tF7elTPMoPevVMItYAcgGAtE3k3+qGmPekLdbt7HFfVgkDJbkf7dvIR7XvxefKOfe90n3pU8hAdf
MH9soU+2hXrsXLmftxSjqsFAt/25L+iHGk6yZtTyZIv4s6dsQnX4mXjRRe/5+4ij7MJH0ZgpzjsM
Kx/IWVTZRR74d67mnCnI7sTMQjBRAY3AABeVwRvVlCp2o4XLUwMOuJAO+SGjTdx7IBxka6jG9hMg
YKYBymai7hjbqWi7K0CDGYvvWSLyvdSJHiOQBW+mA9o1do8VZrCy+tA9+9IJzOuk2Y/xiKfKfehH
sWlq786PxTb2cBYyYS4DkAao2T71kG0NemCzqEd3JC7MXlu6dp37WAPN8ooR13WeOTsfs8Lk4j2O
CBti4OhyI8pxEfhHSFCkUTj6dddgqVFMVcLmCVKFLnM8oXxYbcffO6XTGWXvYf5EzC64GoP+JXc0
0GNG9gRGfUnP/03BeuPkaF03EtSv2yfPbZBdcOkHUQO0q7qDKDl953js9XiBa+WtwR/LSabmVfSc
jIC+fkrU7RDod6i7+GrMOrsAelpFzlvadPsMQoc3OC8aII4O/JCvW3dlR2o2uVtovfXk5ObGVS8x
cIAuQMPBlzXONxfP+CEU2XUtPOzvvJ9cZhf9LLgpO5Ih0L8mGIfbmt+hLH/4+6XsXZHxz9cS9cd+
3L/+v6x2DRNMzC+q3S5+rV9/4ujMFe/3n/p3xWuhybYc3cY29SPkzHF/42HQ4YrRUWMeRlfu31gc
6zfqYNv06DF//xku4ncsjiF+g19h0hu0DINaRbf+TsX7tcyktKSVLfS5l0fpLb/01jwj6p2Gfvq6
BbzFRG1S6tFTWAti5o9/0Zv+2poGDeRQ3xuUfY7Bm/vyWngInXgIcki3Q1W8aRWQlzKaXHwSbYJ0
MiM05Yev4k9qaP3PXtHhs0fkSQ+VDuLP5byXTYnbJb6zxsEEMqbMUB8vOy1E/EyxBJhE9vIxDrxs
GwIkwB0adCYCKQCi2xxc6H7Eh3TUK5Q5hASJs0ZvACHKmJSnv7jQr0OO+aOZDz42KCQhhbR+vtBY
agnRj7lc+6BMTpzAnK3rkBKwgBVXAGdQ+OqGgbaSFHUzVwcj+z9f503QwYjIi7El4XkqPn99Wcb8
sj8eDL5flmkKZCQ0hTC0/3xZkvidMvaUs+700jq1uLyK5YCo99OB0XwcDM07IEDujyKJh/sM1Tyt
NwIoQ+K0H0HQZGCBQ9bnci9C7TrWWcN8D9WK33ekBFmRl3zTrFrtTSOudilq4TcySpNtpqry5tfv
hJ78n7wVV/LccJSx4Ad+6We60YRDpDNtaJxpeFEjhNtoo6cfUiZ+D4XK5bUjmDQturyrb7SiGb7l
zhw6nGbQwEk0Sm/TAY8z6fNtKUnIyhyKji541TwmxFas7wIRXxY1g0P6PGuRm+OmyyGLe4CsTxjw
6Y2F01WOeXMKs/vYsvU7yDA7vI07DXYU6kBvWJc2PHMzrg4x0/OWXRZPOAwJKjgwD9Gm64+2d91X
7mPSMv6CEw1qXhm3Xe0cFVl7dOBu40lttC6jsSoQRkPM0b01+pTF0A3nqAvu8ugGZUPKRoZGtfKP
KfTART60l22E1k+XoNsjoq489R4MCQ7GZgBnkBUu3TQ2msCcHoqyO4aegz7b3UhkbJmffgvdbtVP
4V1cNUdMSUvX0C/MItoog1x0pws3pWgaLDvmfTWM35yBnRsySogjIrmYJv+mZRfGT5MTvCAB+KCq
sZBSDmRydRg8aPKBx1/onYlh0ammUxtnPKfMk8VRdwzUc0kELIWO3EjszK/vnHm5//oMMPGzwV3r
pm6CNvv5GShl1iR2o+y17pvZZSEwYBck8F4wmtni0a2XUgbaLak57riWmPPhLdfp8OkgVXobq6y/
B1qnfUP+kewk8e8cJujmLggyylbMdiGohoi8+34onojVSM1NUGbqm9cN+i1ooOLopSO4KDPBDzGp
etshCGbiPDGkk1bgHt0EZ0jbkQv367fNLvInb1vOG5k7NwW+//4Pc07cQ2Uv50cf6IQ62cCugmVs
aNa+hOx2RSIsIeE6oxdfT6drI6rriwy3LxQxqZUHfbLc+7Rv6k+6dfrbry/tTxZ1l5bId8ycIzjj
//yFpIHK+tSGYDNb+pZmXXyGEB4r0dP4H4O/WJn/5GOgGWQYDJ8ZhrBz/fxipHU6g6tae61UI5+C
upaEW+Eo+F+8pR9e5cvilLpx5DTEAIHriKIPQUsRAyYeYu5L1HVWS/b4r19Qn/faLyu76zFXn2sI
aHjfJ1Y/fL3coXFZIjpZ57ZJCqibYPe3AVAcajXZD25hlcDxBhd+tZGJJ1OI/MrD3bb6+5fhMeH0
KIzoc/F/v3y82mDj9qTk1wLcOFhhHwy7lcvA8bLl5BklwcodIA6nw7WfDfdJ2//VFcwdvR8/CJCA
1FIYVNjfDOHKrx2/EZSqSmNnnU42zpkQ+eSpapkTsp26VEGDWnkdJwsn7k0Cu6aIKkFv/I3XuXn7
F2vN12IMLyd9NQoAPN3zlHauEn74UiZrSioYzXIdkty+dtoMcUxJtyjkhPsXL/X1Ifo+w2VXZ3lk
tgqU8eeXCiffIFKWw7oEQn9o0Wnu8WgMJ7PxO7QCuvdXnzN77JdP2hE2lQ11H6uotCk2f37JAeug
kemDv079Sl01gTUsPX8cnrSogCGeEomzzgaz2rOUotWUdXcM2rZeJUoHZ0XDaUttgUfVGHWcQvWw
a5NaXDYhKKbeS1A7g08itpge8pLlI966mRL4ShjHLhWBT+8GdNzHsMlc1GFau9YBKRz8wFMPqqdH
JzQdz4+L+sxYFcZUnQZMEiCstPDcWnX5ASvAevatCqJUZH+0vVDvnoaibCAWYJlOTrYtSfJd1gVq
OIoDYHxeLftt3EbglFKmRhX2oPNkw/izTGSS+uj4HeCZiiuJLfDhPYpdmltwIk1S67NMNhswDvqq
LTGOMECNvX07VWhM89FC0ZUESt4XTQiFNkn0qF/4cQsPf8RbehDpUF+UpjN+SgZn4FTWo+dVwB2b
lehMsg9jCtGHaIZsDJZSF4IZPmb6tj/RL9IfyPI1r/tIMTmHbti941uJ956Lz5SWinFBwdBtcp1U
iT4pEd9GOtI/r7DdM6ZJIOpTal+1vZt9wzbcXI5Qthi4iCQ5B5Pf7MpZtmozpzo0qas/Ib6ig4xt
Hlgg7uGbKk36Ky1JaYWNhDDOlohKrWBKivuopXlq+qq7L3GyL3OO93cKGR95uVpyJuok2E1jrd0A
nojOHXMrWsaGAHMMYCNgrH72CbdZgwkRa7oH+qvm6/XentE5KXasVUqq5kKD6f8yAkxfWko2T3Gg
pRi2pu6ZrgzZpbQHDtji4PXrSfFed9gbDK/1Px3IJw8ECqzI7MaEZ7TaY+cM1WmC3XSrFWb/XJtV
+z7SFIbwkhtgnAC2Y1ehUagtNOFC7NXlRz742tEPanvjB4OxGNomfB4hLaB547Y9hYz572sFh97V
+hQ8Esmg9Lfii4GomlXt1c5O9I1LCB/wc9ukO2l54fgMVGk6lnD6afOY01qQ/rnpOG5c2AG0mrQe
WG7sBsJXyrQXKt+EH0JMuLes0t8YWhDe9nBt1v3YEyRsuu6l35TJWvkaSyT89lMLBJzcFhSsDVJj
WKjmdFkXKEgbWnByMdgyOsISSx44HedbOdlEq+htuAk9FPR9p1XnAvPT2rO7cml9f2EDSFxRhf1V
RULKUtn4DW2rUSuleYj3PNXch4EIDk6ooqto8tNrS2bpZnCa8cIIWoBesSLRKAr3hTkGOywL7hot
brApXWTiShtJXxgQLQwAD1ZthNVkFE17xkSAz8znk3E2ReBYh3aaTYnQ+NC9ElskNmluQSXGJ3o2
xYhNm/jqb5jn/Wvl4vaiUVkFx4wVV63dpJJ7eBxoHhNGwaqr49VkocdqIbitK/IydmlUeucmxHiG
Fx+Ne92ZzWWojygS+7Ru7TuaxQ0v14bGblQgfYIOA2drDPoyHEy4YF3iDHCtM1xruO60teg7+1sB
SO1K04m8t0K7vbB83VgXtfVKVrB4zn27u4T/XxPYoUsoVaLe6b6MHgJ/DOAWssQtcCD0oCIALKEx
QvQ/uvS3nDJ8hdIYH4gDl5waJuI6klZso0TA9haFjIEQEOgymRXp53UiTk0Pwxzdvmru3FaSVqbp
EHeNwp2DsEyM4ol7LOtUHZWWBa8CMS51JeQOsHnV0yih7XlGqt/0I7uAltjANEIj3hKJHr3A2sT8
Kmq1ivIyu22m0oMxYfmkIrnFyZB9/5i3efBkI/g8p9zaz5ri1N4hgeHs3hsFrTVzuBiJ2CJOirxJ
aHTFusbifnKrYdu4+shCP9NlVIGSQ5TbDBYbYnTqBA5Bg3/sdReBeRgi4E5LSsOcRJAIYYJbYRWL
8HQGTPltmHYXiVUX68ZLoouJgFmdVZ5G3dAJA0X1HLib2/VOG6HAeFVibrNM0JnviwKYBcJexBrS
TEeE5xlnOcTm+XPekrwXi3T6xpeFOz/QME2tGI2Wpzjop33uikdcIsYaG0r/qKHjwKPumKfRDKS9
Blua3zo0N0DiAKNJskh+9sg47+gJt3sVgJOsBpf5C7Ms9sIkFvcFg6xz2zbBPecE8IVEZJRbySMU
LGTT12cQ/v6DrKV+Q1YIZNGilOSd5f4Je2PzrbEjMth7xvJ3A5HwV2SO2x/mKLx3hl35wRg1JAcZ
sncdSvKqdvKard12aNQmw4Tt2VSv5ujn1y4JHXTJHW04Ecfo7HVtBDhS2XBn+bbwjxNYjhRTK4/B
rA23cgtHIB0XBg1us7M04uQNMIdInYM8AOeVEgQsOhcK7+TjErSQ5yOoF0eeJaYiwJ/ypd0Y4CJR
jWxVZdrpIif4lfdcSm0FiKZ+js0of+jdsQlWCgBpjRZF47tt/dq+HbrWPCYi0s5JmPQbHAzZulRk
MC8QadjPVo6MbWr14kn5eXIYssC6g1rYX0114G3trGUsE7oZL4qqylyzDpDilVbadDkmNNhIhcdF
wnnM2DBTSw9tHwz7FlQJWZRZH+8D2ZIxbdrQoYUhkXpaWO/hsXPGuEjcFDSzPVTsYI1/sPIhVcsm
16obUFLZu5UxOsu1LvzEktQ9SKC09oLEcAwzae8mZNQn4bArPN/8rAvbLLZJo40XEtXLMnbt/NTi
kL+NulgxEIjqQ8qsgFwWrBeYD6yu51KQchDgy7h16Q5Gd8Vr5cDrhzG5GSfBDV0PGP4yMQwfSTU1
rzDFIT87XbHJy3KG5lS5XDRJFXNANsZVYeXFDroCX5LtezV5eGp40KmY1ySp58AFkNkAoveTOWKx
fimFUV4Kw+J9AMS7gg+brLuSDJUNqTTDt5HYFxTp4Fs/oblCnk0742WyiBJnTDUCkLZJvYKpxMTo
JjBCokyn3riqM8KeNg7cLgQDpjXtvShtN9i62RAjqzAZho7InrQ5Jhvof2Y95bpZP6StFEezYMDE
Q5xGdwWVL/OWfhxWEaXwZ2sk5QsOr+pq8isL4z4bE7rHutjbkzDJ67YHiJ6a090ZjGY+Cz0ttp7W
8s6p7W7izHVflVW0aMKq8NYyCAsfAlF/gHxCPhb28qpqkuyTY5Zx7mY8gyHFzBpJg/du1LSXDCP9
bTdkRCArTTfIIRrKZRlr3r2c2vau1GoQPI42VqvERxqXIqsnLXoY7wehoniVxJa1cSPBYoCbaDWo
vNqbeUiwbOBOF2kbBWditqrrgpErCDwxuY9YCB3QCbJ5LlNdPFrd6L4HnTYxOe7HYpWQ1JrCC7W0
NRmv+b7qY6Zaogujy74J+ofEomsyaio7NKoRV+C98YuKGo/rxE7RwA5E/5X03pF2pvgsXWiviwlw
67XJnXUdatJCwt4Pqsc+bFgVEUxQ7RS0Rh6RJUK5+hl7sdDXpuhwyaDHF95qHvPedwhdVhP17Z5I
GoZCMssoXvXK7C/5sr3HwXD5DkUg5hVVGVgFJwGNiLYdy4nvSh4HZAKnwUkQ9IVBlh0GCy3eOtRB
YmzsyGIsI9p43GTSzB5HB9faosA9sArxPr+nWQaNPnXyXGzdiqPuytdt6jjXLBN/7fYmHUiUHe02
rUwirHHBddWxN3TKS8P1qxtaA/44LoDvkCy/0DxVTwdPRY5BAJMuFTK/pB5WSUCBcYlKt3WPQ9mP
wQU/lzxE+CzVIuuL1iXeqYpJfPZDo5gpOAHPc6Xv2mqAbFBN+E8WpHGgMNFkCU7Jq/xsVfgksF3R
WgAM50Rgflobs1nlyP7e95vsjKNe3aVibK/KFL/koBEmNFSSaFHVzjZmTl64c518vKhJULrp+aYu
/CEv1VKCkWI0PvQmFKRsegS42HyGSH5Obd9FeG173T6R1moKzvJBd1E3aQr6LGisHCBc5tZnyGzq
XCVqpCIUBfgvuxcX9fe8THZSZHCVXxA6GVnhZe+Z1bOLRURbyKFy32LghxnDYCt/LBwoEAyQc3ff
Fn1wm+UEn08hJ8RmnDDBsTx5901FnlWI4v0+6LjjaGNFOBaj4nZs4yldhaayX7UYo0AOE9UcmnAJ
IWVcU6J4G6EXz9A83YVmtfjUbUCPzEeRt5he732MxMdvEs6wB1KXgqvETkipK4MU1r9Rj+lOIYjc
qwyAf60aL6ddDByczJbiXhZOv2vxZN4X5MBQ/rKtfeap9SoHvTnEVmW/OYYs19C1NdpERbsrCDDd
qSiSVyKhlcWmI4idxBQY3WR9zdZJ2ac3C6sGwY2gChqwNfbTySPZ5U345vAqEr3Ypdgo1kj/QTkq
FJkZ9ryDobCrz6aMTSp8f4l8l6tqVAXboMRQFjvaRzWZUYDRXh+xrHXBRmptiV9XABzCUy7e27Qs
DqoxsrW0CwBP3oA42ZpwNXZ+VGhvaRyxyFsMNbwbYjn76TjxEZsLBProCxjXz0Nwj5N2NZIQb8w5
tqGfPRLyBkvKHLqNsiA0eIWRc6CCpHXjdjq5BaQs9vj6iiCO5mm+CYambRD8Vj2y6q5A0mBhZ4Q9
n16JSppPLnXYoakjTGx6xGM0kzTdQV3io//We/aucwiiFaR/7c2hsEj+8wFwI4uqDkHmcVDKCXRH
tk0dAQsvCFpvgR69WlkaGhmRu+qF8DfCeQieXbOVaVu/zHqcezF+3BTE+mJg6+Z+ByF0zss4+yQR
ZyKSGoES97xx1+IHZ4wAt9ExXfw/RIJtfZo3ZCYEVcmurlzKjNQ0V5jkPSrqHi5BlUpJ9RVk5Jzy
tWNCqpi/u+zpwJbd+hRFWrOrXRMP1By62mq6dplnAFUbFt1FnZThI55aG/CIzVRoHdi5S2YdFloD
zDw7korFwnNlvR30hK+TacFqFCMNE6nN54WsuWdu4XBqjKqnXndiDLRCgg8HeNJ6iolG584yVs8M
GSh0ukYoe+8SEwuKHBg9x+aW1HS/XoqUALWZXvVZA/a9DYJuutG0QD4wMC0w0vtTpxaFmyI6C4hj
b0feLCp5Xf82IaNa6ZGjP9Z54F6mjhjvba1qX5DvBEuoMtg2y4L9H4d7wbuJJH4tzjx+uPKYFywz
HzQv2rRWbLSAlMGtkU1qx9iP70A1VZltaiy75w6E6TENAf3PxspqWHSjwUPh2YN2HaUqPldF4R/S
KJluRVLi9ZWVPOg1V0eZYviAMnh+7ucRy6KMSLat4PAMKMBj68qiLmdGlCgBtiIU+Ghtc1nlpnso
FHOxpizwwJa8p0toAVeytqy7TINzDmnCA4lBE8l4I7ja+IDWGNw6ExDHpsXfwGDkzQ3s6TjkVkcA
3mhfCOVhSLXleFW2Wbn1slps4hAXnIb/cUFPXB2nGM2zEWIUEChuCNgrw6smK5x5I437m5ygiw9l
w+kKIhurfOmxR7ldW3PvOi5kOdKDd9gowlOnVPvgYDMFP1qUjzW+9hZefzLPEQpXIQM0lUDs7/tb
s0BiDeF17kc3yYnrDbh9AzDGWq2WFnriyzZLh20vmXlxFnVwy8beCE7Adu5GXceNIki6Q/kXPWeW
b31yexAzCJ+AUiGqcA4rFQ23ti7IBYYRrm8GN4/GJcfVhkBkLy/3PriNzdBpKOIrsgoDjhYba1LV
OWLu8mLrmonfJaT5J2EtrdLIfivYbm4zmshvNAkiv4eYBWXlVTlFL+9T5Rknd2KSUiynKa4xkObR
jDQC0wy5Lc+GBw5v0HZA+LYfnaxSKET47fzqPUgcfXjGU1t2Z/IYS7mmMmoOyug7MnRBRMwrJiuV
FWQ4OcbKqr9FrEjPA9OtU+kDYEokk8Xa8jo4kR7Hor4dg2ZtWS4ptU1jhvqmjx0T6q5w5mQLun0d
M5dVycnyATEo66ul2Uh63Da8g60gT1I1+ZMdDMFbbRkdFUdR8dWPmrnqkgxuKI3wkPtIFIfMrgwy
aAy72xOp3Gy8Ss+BE/SNWLtV4BTXLQoOWsT9BGPOImYFKjDUytiw6eMEHf6EMTIrrHNBA1KoyI6p
L/0HEBqMWGk95MSGhsWwsknVuQKa1L5EetyQpOmo8aj0UtcXZGRYG8PrYzLJCVcwq8Ra+iO4vkXV
NeFNbYTFU4X2f2MNNE5ghehL1qKP2EiX5CtgtkoA5tFYGU+o3Gs+FIuWg22Fxv0Y2yYa3rgRbyUh
dbsqVaSkIbAEplzMM+YqtSlzED0di24onSPLScrRal4qoXj7l6YKm/dIz4YjJ0//HMHor6CjKXRU
UYYi+lrToJyBHbbo6TaVVMne6QbtRjEhZXzUUxzg8tHbQ5j12UsEfOEhhuVEwTnG734xAGxs0F9h
8Y2ig++wt7IYBpdRb/pbzRm6FA+R+1/UncmS20iUZX+oUQbHjC0JEpzJmEPawCI0YHDMs+Pr+0C1
6LIya7Pu3vUmLJWZkiJIEPD37r3n1vPWhqOQBnTANr+zmCs4KAqNFEnZe3K/eFM0762CQ26jeHxy
lHAvLvPymzHDHgoz4gsF/XhmzTewxFuZxvLJh33Om2gvtObZTc44bBXT8iwjS66msi6lb5PL3pN6
zqhfDfRGEvf/nFzSQflQ56/EK+ZtWZL8YYxi8BzbkYxWQRB0TQ3Heti4VjkGhvhXNUzXHFI0T3Xp
jtlmXqwRp+eQA+RdcvpoNz1DaDBE9LzQSEAxry1XLk82edZnUgpNbXiSUkM9yS66V3Lmg+cV8zkG
5bWdFiN9RmRYwrJNq12yzGO4FDM1OWLNB/Vmt9NtQzzs2mjfddLaOw+dIpCQg/ZkRrn8aGOGgcH+
kg8/rrfCIVfdZyy0WAkwZuk+vbTw613ZGFdpg0giIcToLulG+CC7zk1/WAmfCpRLVRfctACHXTlv
E2rRjTGAyw5QbExbGU6uQ91BH0dZHlAkbb8sfZNvKQLoLmOfeidEe+us2PuGg+NU3EV6m4NXZZyA
YA7ppk5SI2y1XL1mbV/COSXymoVTiUNgQxUOAR9c20N+m9c9bjNo1rM9eoyDbd9rAbvmGPbFWEOt
8HKOElPVeF+57iMzDrqVf1lAM+NDBWZFD/qm0RQEfcSIsOaIPYRRokNa1eIc4LMU3cP8d2qeCi85
Cjph39xG7xR+BvaDQeXnat5qvus+xLyAzR1FdLA48vyZVF89V7B6nvOppl8b9Kz9ObQABQtpOy9W
7VK7bE7ahzW6WWBFRhvoi6OdOMu4Z6esODhRyUM6fRqTUDnQwTTXbj+wqEJ19qAnQRcR3jHWteIA
yV+8+PHiBXWky53vLOoF/j/AYz8HLreMy7Y3/Z6slJvvqeCeNhEnRByKfT5BrRXxObaWMfA1gHcW
bMwtslN+GFJrPGvAhDsIbNwMtLTTdlrpj7d5NBRpPql9yTh23nVJXWzf6f49bpffLQqcTdmZ0d4T
S8N1OjfDamaJF5faB5ePl5GoD6pZ2x/loom/WTu9LJ0+PZfUQ5Cun0F5BysZtN6UKfviyR2N/ixV
pYOQiiFsaZGzCPZfen3uoepwKSyp/YE50vnWJ6L3TLS+e+dBjDXFTgy58TiXnqGjKoAqNpxUh6X1
itiyQ4k97oP8uAgNt6M1pox+5NWhsEQVdFNbn4dEUXZUZTMYSUiD5Pj4849qiN1XE+T1s8w69cxp
dPiUldM97Njh8CUSBpsgr3QS/qa0VpZJp4dUoxePgvqPUG+a+nscIxrCJ6w+bTFSEF3o9Wkiix/M
VOvumzZhKJ3HZpRMZhOTAYvIs3Qc7THwGQa7FS/dXiPr9V6luHM3lqqmLR9gFbR2r4JYRsOTCeT3
TL8eN68i7iAK40F1/Nj57n05pRvouiygspTHB+NyaSJBZelZpZ0K1dirkEV3sce4hutj1JN72bqU
e7jrzSIHD0y7h+19aUor6RClqXeeihnYRj8EVuvj17FT4T7ZMrX+Nubgf5BWT//Ukw52NW6Uc3C5
14dW4+ehEo67zkzWofPmbG+J3sDdnGl4wWMv1EZMUtyVs/oFfAzOYFF0H1RvoC1JGBS55Ti7/7FU
useqoowgofrpT5IOxo0jKmdmYGIBGHzn/yHe9X/gif3/KNslCPqumVqSRv97v+sp+WolBJDf/7U5
8r/8zv/0vHruf/i2Z0FnW52qBEIwVf1nysszyajrloWfkB5IF9sBdqF/RZD2fxie63k+Zs1/dtj/
ZXgV/+HjzfBhQJBSsh3n/8rwaljmf7dZkHMhBO+ReFq/R8f8b44uvdCzOOJwEqY1Dnt4Jd7kNx+m
v9zZkQ83S6MlHKFlh4pp/+0c/xB3Wv0n67zrGkCvV4Z1v9KsnZVrXQG4Xogsn0TixgGkehKfKNkb
VHQwQSsb2wOSzZ3xKpZMnd3sS5U06xZD4RLtMpcnm0X+ONPX2Ndl87NsCDlY5pcq+nzH+dwOUyt/
th3rb42SvZ04DWza0j7q2B5mnZitWngcGhIQz2RNl1Qbviq/o0lo0Dgwr2Twvmb8t1ZauPYJi+Rz
bHmyRVqF3dwtQgJ1214nU2YCHO9X8jgS/Fq+BI28AEsuwJPTTVsF9Ro2BxsUlaUF2BCWeZ380Fa2
eb5SztuVdz4BPk9iTBgwuikSZ6EBGd1ri1M/u2Bq+/jN8j5NEOpyZamnBAfcGrp6JJcdeP3i1ajG
ZMfSJIV1Ciu61+bd6rX5zIcutASkbr0X7QFj7s8R69c3B8TrXF/ilfKOtLlcF8DvHcCQrVPBgk+B
whsrHZ4W9fGWjAd829tk5cd7K1zeWJnyOXD5eaXM//tXiM6nmfsFnHVY9OZKpa9WPj1bFFoAV2Z9
stLr0S/gz69E+3xl21OJmxzHlXffruT71krMN8ksslMrF18HkK9WUj5w3yCBe3gqtFg/uaq6a9Zg
v1XjngS789oC3LdW8n6VdZ/xyuJXC1R+2HwMOoD6GaOaL9d/N02Oij0OiN8GUP9mpfuLlfPfrMT/
Tj5lDRxUtXYBWGsrAKdE/B6D5txB6qI13rqoT2/27L8vwk6viVNQl0P5lha3zWHGIPUyekPYiiJA
NsrOmTJJd7T2SLdBZT3+fbFUyxJLIlSzD5a0WS8FIQr5A3+JAEruzvT7Ou9SoKphlevPs0BCdIQ6
yQm+WpSNX3XuVgfI2KxR3ewpKt35HYn7LW/da9TPCiJsuTxkoU4sYlZdUv/Zs9ex9dm+6z28NBut
ESHZ17cMFsmhwpYdatYSmL1BQQxEgyCLCKLP+FCzYct8A79GM08T1WZY/EIa07DXiYb0To5IDZ8c
MxwN1H04mXBQcQU/8gGu5RhrwCFkk296xYLEnYGBMTxoK+geM7mgwrOQyyeJyLNLKQnX2SZtHeeC
T8HFyjDbgIPY8pe9ceASEZdsWkcjCpxbCOhHTdnJSWdbcSbnvSeBA0ER4O8uH4bip5/eS/xIdl7k
763kwNLguFmxsIoBtd6CYq/fdBjRZglgKvFAE0ULFGCTDm7bKH0sBkt90WHlb/uSwp6iKDnkGSwb
WCrfPUJlFmPNqyms5z4ZiqOIlLWhp3mby7570ZOoDB2KORkREArMCiZR6h4oOMUuXDst1A2guj6g
aNF2l8Qv/dAHXK1g0L0spnjXS/RTdCGAl8zagwb2uaI/9OQAKjinKZZZfxJVmAvrvabz5VqmMuiI
dm+syJc7xDw3ZTGf6/qxd2vjRXAI50rTzwnd5PvRSn+rJabPzCZomBfpEXm0PTmVcdHTgrBdZmNK
JwcfjaMGCY/z/hirCYUB6BoA5t3ocT2OHI8DwQI18JrauqUSEQvAJHME66EtTvYsjCF9vfmTOooV
ID6L5JKn3EndqOuOsnAdXqtyZ/cyui6NYe5NPORb40c3t9aZ7a+/6wWdSR6mFnsptRs6xM3PshW8
HN00bbBuIzUQRH83VU5ZaYThcwQNLOqCDVXxVzTtL63VYG4Yv1J2GU7ePTgPcjqtzrwKXzU1v6QI
tb8LDLgNlDgjZsmkciSStnZ+t8X0tbTAqmCIva4WlE2vsSLtYIVy+bzMFPHZFD4QiBBElDKGslL+
sswaMbuZX/WhfuHv9Az5s55aOnLkLSmMQwpVeHn04Ch8VhltvRsTSu78NKyb8bmpGa2VXFBF2/jV
zBb7zrDnn5bJ5Jubulsl7VOtSf80ONpbMbDkJosRxi1Q8Zm1gZgRVSI9eWQGPRwjDzYrSo9D/mC0
ol7wKjkJXs291LAnKcdjSlcmM1dFy6/mQHTXs/bkZhXPcgvvgtm4+MkdtYiTXb4KzS5Ovtk+UmNx
D1EyhVVqP01ZNP10rXY39436zAoicARJ/D3Kln7QbdAZVHZm3UsmY7zs8ORxeHT1ZelgJoNL1gPb
7tjul2o8RNNob2y1l2mzCkZR/LQo2NkTqd3a719FYwBhN1Jcf9K5D1QjnysbokOpqYMLn3CEhA0j
ircitd0trvZpq5CE5RAd2iG195B2gY1pzXZJuE0VBXyvIhkgmbSaf2h868PGzAi1NzE2bI39q5/B
hW8b+purN4tN2XbOQCw7EeSQlo1POIFNnEsveYp66W2KigYZPZbxyRfepXkfHefUQj5DDgAaWNjk
ZrzBQ6yKWBXbUfXTWxZe4Crw0UnZeWWPIc8ZpEEAxxQGunH2qsdgTDsu7dKudwhKHbgPVvhm5fM5
SK4q7w+qWjCM2e5rz3S0aWy8J9ayeoSYMxlmaTsB0GLvadHD7e4blEBrGfgI3273Un8jpFE9jJz/
1FA96SZyCXpvQpJgmBcMblw747bvEWVa9pY7GK/gKu/5VOrbyckvIw81OXxnFoUKKdo+BBObrpC7
n/UG9j3ylpbZqJBjDHttR3+N7fHTj7pPTgskaZmVGW3So8mYsqUTsibtkH3b5EYhl24aPD0bW6L2
rKlXskevdqUfZpeTFDrbKJ9b23qiBOBp0icKQ2z71qv8u+YsNLfuqaIklsay7JMamMNowSeXmXwR
tXNwWFKyT+6YhOTqNhFgZj0AXXPWhS0Bns3IaLjVmjTUBGTqWc9J0CYvnIG/FbvffIad4ppIBrLY
qRH+q/RNopIGcW20dTTR2Mj3UGLUtuTcSEM5wusFrnXOMbCUew20ciGq35oD8c8T5W8bUXobDXFC
CTGm2LibNyyvB703D43SdgYJa7smwsi24yojdWoIr+j9eHJyenSNcyfrUxkT+pxr+dfg1dd1uIE6
+QFwCoiFnP8cAJDtALakk/nfMekR85J4Z6Y4SGrTfwXM+9kTKpWO+vCgYSbzEmJBUq6J0ex9TnUK
ixti0iXYlYZQbeVqu1TxZttGBWqxS7ckSNbYNqH2elvNoMUpzRw4GS5zhLHIe61NgplrbFe3nF1c
aSyECWlqLb/Hjvg9ui5e8UWQKp93bf8pANa3PdmfJP2RMFwDq0dUJH9qRM6ReEi6XWPELtHYfz+e
OXmEamYWhGZcH/DY/vkXoDZcOAMWGeOsi17ZCxu7sjCO0xKf3Ln8W3nmmzMBuemJc69tZvLmEvOd
35tk+SkNH2Lp8lpwUUWk25MWsgFgPs2Gy2s8rQHqaDb+BajbwTvqQ/P5L3fra0vIqxjE66nbGtzb
f8ZZ829s1H9xwXzq6PqbbjqAOieLS5Q5o7drVF+Vtze4E/vfLnFje7DD2vFfU+rHedpd4jz71hsm
i4IKB9FZtyKLXmm9uSSj9qcuOXUW9zVxn5bdJzuRfdRk36xavwfLfU55H8mJ85l6SO8EB/LiOvwA
/KRr5hbv/FNUO0itc7AM3h9X78JmJiUkM5+bPo/J9e/31wSvtqTbrvKONcdizrFolePobVyKn1i+
fVdxx+e9aj7LMv1OFnpoUyLh+QUn2Wc9CzYN2g5qxlPl6jyt+sf64zVN/rfPPYyzhOQTLf0ufYLN
E997kjwlcnrWrepmhLdYgZFnnsIpSW9TdixrQSFE5pMFjrGaDJVd/+wMD3XMts+zSp8YC2Hmdx9G
UyOOTNxKKiRnXIQ8KQsW2c5cP3eMBQ2VvFthreEin973WYuRg7d4OrJgpFOE007SUSr0DV4Avk1F
pX1BK5IfuQ9Zg/x2WZQGbTVAdQQzMKeXWcqG364wGOjJr8n1H8usH5x5mlHnO2gESxPiYPwFJdKC
yTXR0JIdvN5k2sg/EhCobNRAeUSFyyOhncU1h/XapUnYIOlf21Te4O4M26Siq8/XaVTyJgrctKQh
9FzUycmChbWda+APVZHJUNJ2ypHJw+EzqFOLLgtIKE1RhPoysMYM41+hAcuSqO5Z019IkD4EIA+q
UmQTIJjOj6xiy6hg0mvj2Kz2UebZpZA/GJQxCf8yNdu5+32GG1Rp8uRQeESlp7Yg78jmRLWRxRjx
wu32s7GG+imtTxkvOZ9Qf9wqdJRzwnTU66V+8hgfaAHnju3n/PCWAgKgYxQ3JZ5Uu0h/mJk2XnAM
M4XbSgYCB34p8QNNHQDiesp/QPA4wbjV2Nen4ZDUSeAo913VqTg6onvy4mq6VBx09amlv4g36Twn
I23d9Xg02GUfEfTlNSn2bjHZN6/ngeygOYcaJon9LGS0Zceb7CiWpC9FzcwnfgPMekTgT4U8tR4q
g6rCWiGk9iqTd37hTUXY5z7dZsA8ryxLICQVfrdJjSE6WgYXaapH/qnJjoM/cUkb4F/n+d22W/fd
4q3x+Uju5tSpDtOk6vsQe+/oTO1OoVyc6iH98LElUTpoqzdSbt8osy9SNMMzq6FfRRI1F61rq0DR
abdxZEzHN/Z2au0tRGOvbkJvAIEHd8C6mmQasmSCF5VLgQVjov+j65C/dc88AmhJD5UTa4daVCuC
vjt6aZW+oKrKDZ2y2a0bLw41Jc+RzmWd1lpAQ/MDP5YfaHZSXOokoQzRt3donsOJk4MMqyYslkOT
JRWOMG14AgAbWAvKpWRdcjNbyq5MqZ/T9Qu1E3/sImPk6DJ6OjryuywvVDBUbEvN2U1fWUFR5yIQ
OAd8TT7IDNq68gMUm2ur9CloI9k/4hggl24sl8j0N0ujC7KdniBal7ZbzXS+ZtUFRVOjLXYDYU3C
IvvM0fonuDV5AKetBnhGiw9phi351wPucj8wYkowsalvJyoqtx1tCLMB9C5PDMpb+zdWxvTNxO5V
2Cv9T43WFgudd/F7yVsgdIAxkf2nMpX3c/2HrpABKyrWMBynXlBqeu7k+leaa2/Qi6wgLLNquXNA
uWoze3oILXFY+ol+m3SWQ3PifnIDXEUWbxuVs3YuxsXZWFnLAtwcnwYVsX6zkxc0B2S+TiIIxndR
40QFlmiwedphYwt0vAPkM30nWLwcbl+WUCZs7rG4rXzoXj1pYuE5oFc72Qjgc4o7p+WyTieDdYgd
nFxrlFZfRi9Q49WoSgyZnnaYdNiCDVvEDf4Ycaa6Z4MauioAFNg2mV8dcLg/KKVoPKBjyOpItIMH
ezCb3ymIWPaipaiIo86y67Oektqm+WG3GT2JtqKLV8p9zPJqqzw8a13tCIJKvPapBle8bCkrYrS5
Jh/6UpghRXchJF90rKmWoauHUYTBb1gSCicGeWbj8uGP1sI8JjdmUbfbwhsJzkBHpoVpqQItIzxK
ewKbJ7/ZlAVJHaPgJAWRR+MhmnArmfS7jVGkQRax2EbOkJO9uEEsAoJ+gKBEB42Zp2GF8ez274sz
CWNrRi1CYEGqyOimDm8apjpERMInBDy2xdJZBxRXxg9aitf2dTtZDjVD97ZLs6uvd/LgDM21AWZD
Sd2at8hc9luQuE9OfEst37ngDaR80RsPidP+nCfrUIguNBc8mpqKOPfGd+Vmr2Vc/xJLGgcLEX8s
zPVOQ2QLvU5gUSypoMZM9maNUxzUurYpNL16dK77lWlICFnKRtVFyktIgJ9TnkoHcCG/NK31eSiN
fKb4QJ4tUh4cvNR72zv1T6HKMuBioFcCb99ry0znCx74iLacj/MlED6fa6dvyDyJTtunmAEoMqTA
cwLJwKEu/84Hm2OP9Nc6SblPPUW3gVvzrjW/O6+TeB/lO0GNcOzm6ukjlfXI7I+XmApSFrfKVvB9
HLIsksuO8NsmtWu8tgufH9IX3IOF9QrefwyiMR6OthhP1FdTvTa8CjF8eb1vHXp7cSimVfe0M8cz
MRVxcmV+HXo3OxYzJbAu8IiHa1VPgnpOTALVa5OzoGs/lnFqD1O2pGG/wM+21UKzS4P9cKQs/tR0
BXMItd69B0S9zI1hY9OhvlsVgIOzaAF8Gn/XGc4S+HofP7vaS4uxlR069MbWxRYW2eOeQIhGgUoh
tqRgaNVNTw0N62jSbJrL7kIgZeGE10y7rh1DlodFuCJsIjgSByphNF7sh2L35MfpU9OmbkDDjcGa
paOi0GWFrbqLai26h5xTQyVI1rt4fNI+3fpmeh1ZfmJB6jaUoNs3XxZfkAw58gM53U+sNwtVa6HB
cIB7qvSRC4z+wHrL5sPHNhz0jn/NMhIE/bfohg9RlFQv0YcYIiP+9nDu3moIZud15QIRKu++mkEe
BioS/mYzMwcUGqN02t99z9llhHk/l3TG5FE0H/oF70WZIMgagFOdDFp+4k77hLzavtbt71KvrAvX
PyqB6ZxS6tKrIl8u1YS1rIpJ+OSjHl0rjkQ2HRZJkXmHMi+XW+MRV6k7cWzRt1kMdcNel0kZ6FpJ
4shw3W05aRxQR5p+TTe+pIaudktsDpzR8EUJf7J2/ZywxJhVc5bAq07rr/JqIZXl2SuUDBio20b3
Ec0B8LtZBEnKUTHVbXFMWRgFwloW/Bw1wyCz+x4jJnaHajobMb33FC7ykKchfEb+ZsGNn3vAz70t
Eu6WKbdIrqQ86LDvHlzP2Eu8GZtEN1QYZzjxRpSBwa3GCw6YbkOis7kMxT6NmOcdxogLDsa/DALq
ZEyJOi0q/c0eWt4oUCs38Dh95jgrOyw+Bw1Kn6moFTE90TkCZkb9oRxdAKpm8TnXncKv3tBnXxRM
0nrhXPuC8lArHRveDLYCSCL9rjZEOM+LCJ3Cjw5EQ2mxtsHbWcYvW+niUeNafdBMu8/7BA+zU4Zd
XVKhldcrDJW+wZIknPAtCrJsE3fR5JohgVwOWSWrMQt1+0Jwp1t96sSXmvkPsKr47E+IvQJa9rYe
huSCiAB7jM1ZUOfE6Tw6aTcpBVgHAxYKfxedkSXJUjJrRUZxF3dzZUxyx/+SHvGIU8nH9BC5rFO6
qTmbbjphVFJih6wditgOvCk1DvbSpqHrJdeE5OlBWrSEwDxS+2GJ8y1557tycrHrgNjtCQrqj6y+
Ybh7GDhSPyREN4OC9K1bES/wIT0tBoTkMlbhLMJqVevHKd0T8FxRePbVjpoPK2ZPh2z2GLUeE2cv
9Zur43KAeUroWt7reQ5g7ugsT1k4tlqz0SnQOFSz+q78xD8Ug38o9XQ+NpQAM2k451p1zlmm85+Z
UNJzgUCQj8tvAX79zUqTP02iH0RVLTe75NBGjuTu8kQ+ytzag0fI6Z3o182hFoqUj4lr5+7B2Rdv
aR4LKt5H8Iqc3iSHcwongFi3TnuMe1OdJo+kX1O3PL97r7x1nd1sTLcl7Mw5Cn2D44QEqBp1pOaW
yX5gXCRQAKV2GLGrJpmlbWvbPwor6i9QwzYp9g52cpTUImZO+zx5QjYjtNAnH3HXZvt4RFag+OGg
OfXv2qS/tEBdf7F7bV+77bbR4/rYl5W7rVF8H5mYd0JkeZgjQO3yLp5I9rIKRkDFQS/nZwdWP5PK
Bx7K+NMYMEtlWBT6ThRvbtLT2aQlJWKKYiFufve1ooUX8wY/APtJQlSHPON+0ON0IxMNs1CZl8zv
/450tq0+wTh0MJ8FJI/Hg87Zejtx07WEMu9FSrdfVydb2lLzSwubENUhOboilZsacMtuwJO5mzP9
Dz2vBczhqDii/l4RTI7xjBVLgPDvB5pS/l2wnURZct3nHGt/MJvr3ZhrLImPNhbQoBt9n5gL8qpi
oaYS7cxEad9ix0MJrp6VyknxLvT6Oe9LZXwvjXPuwspsaYKpLx2LSF6Et8ry77Mujri8t6lDP2Hj
ExIuBsyeEdJITU3jRI8Qad2to49hTzKgFvNKX0YbS7xfOEe/DfLhMNQK5vPmb5VcQVpg2FkPOjC3
QYjGdKJRohVhycm9XZcbUEtINld5jiimAcomHH/Jk4zxwuX2m+gcW0uypQeOoH9KzZLYWaG+sHl8
8YaIbD1gxL7uuYDFgfYhRa+m/9XSE7GPhgbOssWTF/RdZw1UwE7ZdBhEeWyJqT6U1r4CjdFCvHl7
lxn5mPQ1s2neXgTdZr1qz4UzcrRHDN/UBkbspW5SlKQug3GtU6fBq+46YGva+2opinCEX1KhHvrc
ljwMPPFdSr8Le/82AOsgdq8dI0SIYI6t9QlD63xrSfdkCntL7ZhzSJ0lP1dtw+3KGO68jyyiAfXI
aHxXuY20nlKi5ruaOmvtZISKejNWgNZyBY1X7QevTZ/mpmYKs1xsY4Wtg8DU9m6VmD/80gj0CDun
Hg2IL4dOi4cfg+NecRt5FwlQMMZveKgq84tuNpQMkUY3fE2byoz7/QLMZLP6vk9ThgdhSpCULAcK
jmXP9153ppeoq06iV/GmqGlLSYGCA0It9qwEsIx5RCpKypopeN8mlOydQTx8GEb8PmUVvcGOZCfh
4InU/trxsnY5psfc+iWH35RI0c8VnTM7J+pdTvulYpxWLhV3MTA7/WPiSOg53n6q43pH1mA7Cj3e
tfCntmheP6x6mNDu23aztOYL52vKT7HijTiwgyKlPMqkFVSr/Uf+UyV6cbJ8XOACB0DSvvrRqPaJ
g9pOQnkPkAzn/piKYHIoNFT+L3hcgoEMsxwI2nDSGJakRaNPIi9a2d8rzPWHsdxbWL83VaelG2f5
xTostGdSBpI7de3je7Dm6F707d11jg7VtqFNAdIw1CQUWu334ETfykyXjdBqb5t4XF1z+lLXMdBB
TcfshpyKDx+7c/eCJe7FseagLWsM29T8ooKWEFzoLrRSuj69s4noAo5ieO48l1Vj6xqcd+Dcg7V/
6jhiGkM/bxsXVKVZwnrEJvUghABT1/udRNauWYHii0WjjWsynOdeGLX92tCcHfOlXney3Z8JLWjX
ULBVtMexTn6ODpSoxT4L9hqaP3/7uK0vtP1+jTF0KG6Di6+XG10lzPUjc//6zSemCsZohRP404sT
NdhVV2dHkk2oc3N76YsWaGmr0HC8BBjaXKsjYVGB8mhyc/W9Awpq/7AM6YYVygAGioRnBsn23cR+
99JT2pAOphWyD7szSg/nkW1nqFvGs29dSH6K29SMf6Y29naOqKE8YZIPyEhR1ocsr7GFwHphmJ9Y
N4+oZOIlJViuD/ETNS9bw+yaF2vG7BAvzRUIr3GH28DyKA6xtoxct3F2cZWRXgh/2GfeGrKH2sWQ
M+Zcc7BvOvaF1wlvKivVt9jDnkd757vmqK9EbnhMCDT4gMhWfrbzCCgN+7L+jLHjp3CA92t2a56a
pHr2YhxAbVtnu8GM9Fses1w02/Ip8pvLjHtvoze2/hJ7T/0CEyGHUbGthlG9iGzngHWnLaB4MS3n
FUvuGE6Q0g4cQgILKzAGZ2iYzDAlxgsFJLnHcVlhR4gt4nnk6KytNdNCw0qwPyxFgtXQjmj3060u
6CK/DPC7uwFvYn+KkK1DKbNDpNJnTXnF3agKognNmhTOk3Lf8AOfRIWRHEoGE0rODDQBCc1JM/JO
gNtH/L6XfUYStzarLQiKP8QHccvqDfmrWeOCtuIL53jvVFAscQGdf+0cR8fZw7wH2cJihUuVrsS3
cmeOSXI2EqS5h28nJx3f7RrE0bfGrtzQjwSpRLa0G5ofLe5CBHawSip6YYt7Mi31va7t3TDPxqM0
JCKZ7hZ7G9vZT7v5pXWMYwblFtybiLcBOcu1FUrxO8KKw1/SlkcgoMfFYhMPBYEmKJ5xH1COOJim
MScmNu17J239N2ZYV7c7dv4GKBqvoNlaDvUlXbu8x7XVm1w1P8/a9G1R+R1ldH/H00iwnjrwCa2O
FIl/mdam8H7tDB8oD8/ynb12iau1VRyT+hDa+IIri8bxwea9yCUmMk2zuhdcOdDSWjrKK5e2ckpb
gcrWNJhLQXu4WlvNjbXfPMkxKnRr57mztp8PrBOxRev2YdTJslN0OV8RMp6akd50SLNbCnGtU674
LutqpggQV25CW5As6w9TZMlFLDrrXfxUJxttlR3hnsuWHlEXcRD7khua7pjcivL3wBOcYL0JLaGh
66Ch9z2NaYBP10L4f1/mtR++WCclEHwhpuzkOkYHGtOOOj6GxPO0U1uO3dPiHHLD1q//vriN2qaT
b5zpf94Wa0c9wStn7axPbQCO5nikZLo44sNSn+uw4q5N952TTiDLrtboTL+TvIKje0wWRbie9i+g
V/lpBBWz1ZmO34wJeYYCAywa+Mn3pMVRpaT/VuV+cSDoRoa/8C98ekvE0IkYbE79qqOTqSiL7lZK
9IRajOJYNSIwqQh748BRPRZhnTuX87OvG0ZAd3sE0geMg7M05guT2nBMIfVw1OO2zZZv2ZWGmp6B
qP9Iap9mWug2oa3TD1lFzY9lwJulsFlfZ8S2THPK13GCmKlP88l32/LidRj7u4GD6WyOmMkkEc1+
phq1lB9j8Dl1j6qMi5M2wibwe48PDbB6My/uxcSF0pnxvsvESz6M/hsMigkzXfRLx+jdK+otcMq8
6dRJvc3CdZlVOY4r4X00i/zqKoR/dtvmesVvuiIr77IzsNtiLIL0rmEX0XED2LGILkvWTM84iMCM
J5RljHHHnz/hCGTvYLMOy6BAaM1avWL1N6eGbpTPpnYfEGa2OtfzaWiy/8nemexGrm1J9l9yzguS
h+2gcuANvZfL1UsTQgqF2JOHhz2/vhbj3cJ7LwsJVE0LNREicJsIudjss81sGWCVXruX9DzvfIaM
1kmWDsTUWFyCb1HP+D9GxTasQgP+oKeTpPeauxn492o2WUH6BYe8WMAwKlWFKyU0A7ihETvC5tiQ
BFjJ1j2BFArUQEkKwM+PTNJq1hpwSMTer+FLjEqiLlotezZUzBVu/C0eqd3g3cm2/JnAAhYevBvL
LX8xHt639Uj+KxvVJm78jcL6jSiGvmWI+BPtj1Hcih9A7IxowCnFL4uVk2oTXgQ5ITOmRb1I4W5/
5Q0lQCl69qSuKEFQJSNdZ2svtCfNGTs+yHhgAfGWyzg/p5V/b2GPNwf3QKGSeG8ctL9ebz8nOnZO
mlFOVy7qYku1cIKdBJ9mjK+KrMo/cF9/923d/wOgRgHXv/J//8tv//P/wB39/xwx2BD2Apn97/3T
+081fZaf/+ae/sd/8zct2P3L9jHUI1L9sTrr/N/+7sew/rLwKmMq4I+A+rv8k7+900L/y0P0hm2m
my7WZh1wXFN1f2zV7l+O8HX+Ed0NfwzX/6u4499+iFSj/f37f+vic/83iBs7C0C6WLGFpZNvFgst
818QdZlB/17GXnCX6OazHK2tSxmy7rXDU0WSd5eHudwNalYf5kImSfFPznQpFHr2hbNluOPsvxJ4
IkMbob2tn0fzPNPIg8PDBCHSfHSSNaSD0QhLTXueshEEGaauwnwL/c7Y9ZNprVXTOntGrScdMs62
d5fXjV+198Y0dHfIUesZTbQcG3unlFFuRrMF1ZSbVKS7PaYHrwJWNNAejL60BmXkHlrdoqsqrkhd
5pyRHeSuXTOzZWl8lwEW2xTfm7hrut/M06wR7NJZN11rUmDkMGE4FD1S4YP9S7NMltYs+ZRjz5tO
OM2n7jKcW9V8QdV86Bb9RVYd6LRqSnaCKCyKNAA8Tby2qsCC2ef3g4uVNNJRwfNcuBus3ePRa6OX
htM8MRqmuOdGmk+Mj/nGg8UxuJQe1fWsbzq3u9gRxtVSOffUgiV1fQ3rmbXQaF1NB5SAaNZd+9mr
SC09veba5bWcVTBf55ooJG+0gP/HjzWFoDUYxJhZs42e+IIC4oudODyZ4mwJgTm4NyyxiJ/rejxq
wp53ek+CkfXg0PtvfjIeScXRgeCUm4L1cOCzQ1pBbHszzPCQ5ibFPT3NroBl+axqrBuShHHItrbJ
Xp3I97eiHZxVZjEiD5YILHL6y1n43gbDntfuGLAnw06TfEy0pWojMXvpXw1bRkdLdb8RPVCQHVjr
DeHPdIRS1xgDZPRI+8Wr6WDZ+Xmc9Clo7TbAQTaBkTeekvSeb/xLCeO1Ull+4KyJx5JYd+TSzKTj
pmyQSZCXGUccyenLKnn68zJ22IOaMynyLtVumcIHw8Jr75FPd7x5H7vJmoQ21n8zuUa+Y+KS8J5a
K3t3bL9nlY9T3Uq/m9BMr2mnvq0fpS5lTDOYnbGiLFx9C1jkJCNeOqzlCOqakVjRygZ22D8aXntN
3fqzT5JbkvgcC1Pel5Q7UXW+5zcWzdBujYhNBkrzwCLxkxv4+HEFskxHlaHLq9HIWYVZeawk+sCM
OKEJLN6N0+2mHGiR0Kag1y1CcN0tl4oWXhScsWaFaEU1CqL1a2jzPmC3hJAL71B65hEUCnXxaTht
wtYKFNZXZCj9iYGbNNv8PCT2vRHNaqVH5dUjjb32cSSVI7dTn38MWE+PgK8h3JDlX7GevE9F63HU
cG4+6e/e9n7yMLmAgsWMOrbbnGdJUM8Ga8ZaDQBlQOXUNGewQeQbkz/W0DXPVhHDv4mbZ8cjS66l
yT15YrWrYrdeZTp4ZEpQOARwVg3crmDHqronYWv0asyWv05Iqa6ZfoytqjWSEAsEIH/2DF1eBp1c
Yt99yq6q7kN24ZODuYJ4uboQxwq0HEIcuglpuck5xSWiuN11uzohYOlEdr7r2O3gb4mfLa76e+Wx
LQj18KxazhIlR82Ag8wl1NpyH/Vleuqqbk9DTb8XrtmcesVBfTnMbC222ShZEBlRsbDF5aCThvcw
T8NX+khvk1E/ZkX+WthzC1pSw4sw6w60F/1YDlH6Kvv2EGYKvcx39MtA9e1ltM3fUXXfc1sEiQU9
0ZPuE/1HL00Y35umBDxBSSX3R65vzVYHGkOj7a63fY8lf6HvpIXTunC7c8G3cvZm6ZCrRd8aPAWZ
CBfhamxtrNM9AHa7A/lsc645On7IPV5567Es+pPHU2ylePldR0M/KTU9+nnUnZrynvS3CzVSxadO
DRyY7BE/HQc0T4vFKR49KuigY8YwlHaDvI9sHKrZQOoviog9kpqnOpz3B0SrbtXNnLjMOO+PVdOT
pHMkuyz7y7Typ6SL35wx09kqx5hzS/Oxvuvg16/ZrtbYY623ocsewshiVm08hbZEzbvuv7Wp8Uvo
/kktCRewZOOqcjprxd57nRDUW+kxmC+QgV8t7wJi9mwa5/nRLJc/GJHEcEkudLj4VvjHjl54V9E0
vB768CtLS7UG/YyH1/V+UuejaaELmnmJ027Sg0rQqog5mjy7ouJu0uWWV+G8wmT8YhLn3XWT4OFI
WkdzVbQmB/6j0u6HjB04jYOsYprakuK9qH28MhHtKtD2zFLlRPxQ3Mupu/FognE91Xy+9o8NPW3D
mehtnIzHNmkVa177OYJVxD+Vj7zxqk0VASe5E230nqhoM+rSCRCygrJhkJ38t9JZYA0pNXK036zd
IiWtbvNwk5+eXr3amvEpJWtxiJnYxIllgZkby/uyA0dJ5qGq8IvWHGYAteHaMk4D5h23f7MS6y5k
YdX0ubmNajPbukutNdL2jxXl+dpuwI2lqr5Fgvp67M9cKuX8kJvohlo00mlppBPfdP/BfVxvZm3E
4Eoif6VRgbkbBwqJgRqptCdl7f0q7PJW2B0rNTvnXEPdXaNEs+oBMK9nYDUkOXx+ylzskTRRDk31
ypbYcMbPemjadZqqJCDpJFe97K91pCU0g4ZAELXyjSeaGXgGqd2sVWvVkQXCIkgoKEwGNnStte51
Yq0WprMNLniI9UbxBXDWK8twnbjTCXfDrab9nOh3u0OxCtVIAB6tM0l587ccgnfKIo00cK6HbYIg
3YDihR101nR3k3hYPMHj9FuzwIufCO8UVtodTXuCumoyD73VVJseNMrK8ue7iNBF5tjA/nEOtz2r
zqF3vZU5JnuxiLBY3N5RcritiYqGjY2oPW9ybvo2ys8tCikxVv9mSfkVpnB2tHxga885cLGrT74d
BhBgCe4K3r6V9pthsaINd9el87gtFEYEBrRT45TiajbjvUAIYhXPZqOiLDG2f1temkEuWRIoORs3
jItPOGGzA1P1vK68/o35Mz3OIrrEWVfBGdRjCqREcwENdyPDxK670Ix9WAkbpeRQIfw+xuOjG7Uc
0ryZL7326Pr0p2m5+tbQ84nueyx/32jA1rjK2C2JLPxBkqZltNrafvybFcAcyMI+IFBcARK4L2QE
tW7MtvFYYjikcrFzra2Y2ul9hq41xe7ZCWX/KPV03NPqZhDx0w4ped13MN77MVvwBRjaaURjPb3U
v4cDw9EyNYwi69agzyQCYgKmR9Ee42/g/R8ttLgVluRnjqTGOpX6PudHFYRx/pBO3nOe33QHZoAb
Yg748yVnuAaYFu1V5HwNAzds0ZUJjNZpo5Wz3EyslcVbnOTbPv8d51w2lSfZfs9ec6lDua0nmjUr
YEqbkY19PHXTqcHKUdqZPIg0SvalM5/pPI02FjSEDU1IwD3pH88UEoZroJ3QrNXOQYmd+6XSpqfZ
rsTZju0f3Ud6b8fkjlVpuq/CycTZHG2Gzu+O7KDjnZlhr25Qep6sVefY9cVvzqEcvacYmxCyDmTR
DBKo7uTvyZCrkxfx/s9jrd1I9vq71nHoqid5d9/quCRTLSd4ZZH7h1m3p/KoOFnhEB+nUgEDzKcw
GPPwGDcmVlLrpqtvRfjyNPYK4Xz5kpZB6BqwXZI4J+wWGcfGlW+F8NR2EJTjdmwMtp016NvKM94J
zSTvTaLfwhpUIJZcHBqgAQ/AO9lYGul8czncYEyO0TO5XrOJYHttZPdmyUmkyklEC1jGa9BfySqz
8XDUPM7XGOqLfQxUGhN8QW3r2N4NXoGNwuS+7lAQdmZRkYEkanEOHZB4eUteFDlWPDQb6xWD1xup
yOmpjrv0qQNYYVO11EeyX8T4muEIWoIhOZ9FhrwjaXDrRlB4dWEy3Gj6FyzyAUieR26VjT1rSlfn
ieDtqTaFfFqIhTuVqNNs1kg6XT+++OP4pOJyb0H2edLhMNwRsuI6T4Glk4rgXdCjO1E8sSnYIN51
pPW3s6d9zCxISjs07+20mwPYBDyjY4NIKVW4sw4sTxm2GegpRAmttL9zB++4Y/JsqQZ50ZKSWr5K
cSa05wjTW3NPJq7eVaZ0tnEcuRCxq3ZtDZ74QI5/MLUDo2Z2JZnDu1JqJn69SAI7ZWZy+CHvB+Sd
HUuvrSALGbQtI2lm/7n8JKHGZCZYFOZP21nCDJEYAH4BUODf8NULJxE/mLnEDh1Rn4d5NGvCufg6
bWt4skbD3EH4YLjR2WsmBPS27L/8Hdyzj7HprRX4K++SFLq3ccvpFUeQf2fU/h7LuB3gMbjR13jF
J7OcMZFromMuZ//s41O5mDPxLAsxEA+lePCXL8kA3DGpvk1pg6EGvAGUrXJXEanEoLH5DHLRniPj
lOZZ/GIkRrwJs8SmAjstXnsccKX0T3pvmycfjvLapGhiP+aLDRGuFCgYLw/cZnZuUQQnAaN53pve
bXRXFVrhvchxQ6HMWLsxdSdmZ+iWoRGd66T61GXnXTJnuLSYEh9bilyWhJKzg6iAJ602xAEMWMLV
rT3ymNI/W5fHIOlkTBoi3M7m2J/obkv3NI9/kMFMYGr7LX2TVX911AwamT0G2ET9vXa1N6ZZ97tJ
gYRnqOV+Pjo7OUi2jBkvA3hIxibxOVHLelbbLkpLDEI5oBOawXe5RToJO3l9GjT65vpEmh8+5zw5
2u6XX9nLMZ3UGyAiGm41TbtVZL8sNe5CI3cQi+bxofaeS+Pod/54V3nldFcl0EEFA+rdMNwgoRQf
qZZsR9VUa34A/quZD7cotuRveyqPPp/TW+xEW2CT55Yn/sBkyYDhY4MN/KSSl57taFAQKcJBNsmL
Qe3nuqEgb897Qr+LmTMdUd+wGmgHOXZkeRsv8C28Im6oY5UnQMcNpF5iWEXvkfiFq1Y/8sp2NoWs
WnJeUfHAZudU6oj8qQRhYhSzCaqdde3QA/nmjorv0170+IpW7m4JzW5ankJPrgV62uo9/S1dGP3S
mX6ZqLzY2Y1vRf6+6bX0rlr4M8I3+63mJHKVGsn0EmltvDGEZWxHSIXLa0HuQ/5KNDgn51aPXH7O
CaFKp9skhVPxgYXgzpkA2HdVYi9k8dpFipboNoweFn5uNd7sWcQ/ohs39W/Istab1ZRj4FVjzru5
YplBtPbaauh8WB3PHXl2mByNcZUewRPNjOqrm9cZef40D4Ccv5t2DDK/xHo1pj1JYjsYeYydQWcT
11g6qgsVPXc1rprSy977sjRgSXndLoVavhYmyKG+bl0M11Z9BVKFWbBMfupox9Q3vIiFDUcOQuOE
7+8xOiTbIZsMBDTgJGYl+UTI4WYYeLFQnRfWG1HqdJnMH1kbxA8zQ6HpgGpRpGS3KtPEjocwbUcq
5KGdJ2SPm2wXCrrWVV1gNVkCha4gnwM6wDmISVorFCW56boKHPVUjofKj+7gBBxaJplzbmY5lZ48
D0lIwbrBu2SV47JCr7N9k2jxvXCLkyzil4QCi51r5nuYNsk19GrmaM/F3GapDb7DYiPr3AgcmhLW
OOPFNev3fF42aVqVnnXh3DeTJu8H1myYDX2x7waCyHqVFDvGt2Rlw3JeDWkp7wZK3PHy1XtvNknu
qi4MvGkkmB+WYA8noT2D6HvGdDpsax2vr7SJG4lsavde4cf7lsl+hXnAOOG7GlkDbLpIEyumrepk
OxmpA0xSo0eqtQKbtOtypNuaHcJ6gGt+JysWpKxZRQDxz2bro9OaRnLmhAVabVMYorxgCBlNyjtT
9QkDyM550eM/apNkFbLH3JG5bZ81rGl1NL7NYZi+1CUM0rbo7IOy0Cgogx33NdacqknnrZdqbAMb
B+8z1fHegpnlSF6pmdZbm5h61d3FpvkaZ8I4RvGJw3N759c4B+YF7T3rlkFa6b2aQnM9JE65lbql
nf58Ucuv5soudu7Qq514NwabEAsbGxaq1cBbiAsBLs1jDEGgi9ibkMq40GDnwnxloSiiKd54M6Ux
UvK36dvYWHNZIIqJRg/MsvYDrakOHYxf1if0YYQMHqvcddq9GlFZiiI/TqJABdJ7ouKp/q35znSo
Ov21GLqJ7yyRi3njkZTFcZxH49qJYqubEW5jcPgKZ0FV7EMHv0PeDsxvgmxFNh3qxvoFQ266lxob
wtLn1Ts1Bh4hw63uxMLaeswwCZ00Sszp/ANW2/qvnaHWlTSjnWr1eq30RpxlB7KH/Mup1IqlsJ4f
INQcsTHdJj1bU0tEPki9Vv9uB7wNUranSefBlK6pHWYNTT7UNC++cL5ClisbAH2g1HKBu6c3D8Lp
3VNagxgrGdfX4xTRX1w0H2Zb94GLl2ZdtsMXWPlyV5XjJqs1A1P1YgSHH7wadM87mMtV46e1/sIW
TeamscqcKA4g/CNp4TuOStpHiJe0r77kk5njdd7U4d4re3dXNrFHm00dgKLH0iZ77AP6pG9FwQ7b
j/QPI5Jfc4oo75fiwUbx2JouMXHTPWY4ZYKaBC6Xp2Id5bdfc1MqsJVld/YnikGHtmrPhfdIcm9D
MHXlGA4+n77psRhxEIv7sg4yq1YsWGrGEwCX5z7mjKxaosqJNWVHnvsNh1rMSCO9a8FKX9Wqdjhl
VPewefsH3yvZudfqiorbXwkMUvhC/QLUdI65bnIPlgl3qdnE+B06+1zb+2Fka9ul1bCbEvFhsxy4
TAuo4zsK3WJfikIck3gk0ozGHDnlHJhR6NDdQooq/4EbS4Ner2ENiMZyp/n2+CQGnhnQVx5rZ3hi
nVc+TuiZGFrHQPpoxaPPxFyY8tGdAbXS08ukkUYkEMeR9QCguA8OEDgPYvAhaXcGA+XepGFAPyBB
iETMb6e4wmpmeDaXEwQRYLX1PpTx/N7Ob/44iEu0/JULZ0d/X/z854s5eFvzVJDduUXk5bfGgHo6
DQzOkfLor4ummTKIjrRe3g10cwMpHSM6rtGV26PTS3eN4TcouUS2yAHDRrpddleE1KWatC7OeXYV
yyD951etbzP9VBHReecu07Pm5Ey5WHnO7O6yuXvxJ9oSagSRR+eLbr+WQ2bU3TOir3ObHx98B+81
lxGQALcqLzDF0HEGjkBj+eq7OZkAo2525VA/zZo2HeGRgjyv9WvoRDVukCClReW5mB8mlJ07ihI0
lOCsYctNAIPvLg1Ko4o3djaHh9wLG9grhcIwHzRwCzeKwFzXGdOpDSXmKVFdp5JcsbKcs7skLeC/
E4PSzX3VqerIZggvIKg87rCPtHPglJfelyHL4aqn1SbMh5Pbu9k17qS6a3uFq57Cj71dNXLHBSNh
iLugGEKeWJPprCOXMCihDCeICLhurXE+jBnedG3w/be5ND5aIM5UYg/nmQzuOaqL1zkpYwYRd18W
8284X9HNGkLAmQuUdOijY1FI8eZHGKkvdC7Q4SiyR8GO8PTnyxBj3KHa09jiYj1lI7NgFGffbUFB
8SyGq+PV2mtKCxEgavWTErTEc/vYlC7mHwWxp2rtPQtdCBxgCnq87FvGUh4plkX2UKs3fT1lV58C
coxLU36Hh/UkrZq80ci6sNUyaAbJmwehgkgPYV0PS+nJihmfOF4AG+dDx3ZAGqAXp95S+cGpeRDo
Q6rtQRFaLHSKca0PIrAxYJ5GTXRbliMLjI3HtRzhNSh6c7gRuIJk0ty6KQ+vc5e+GTbuGTstSRkJ
XnKEmtfGNBX7kZHtLiz7g2VdPHdkru/si2V+WPSK7kAXPIXJZD3k+CxWCVLBWVO4esH+oU7iUOOW
GZv8YLWUMY02759eYS6PIG62OQkN8L07MlCBzr8PP2OcHhw9DYMIKQ5mDWsnux22VGi8aIQ093Fj
ZVt0o2jTmkNCM3zYHbD4Hkflz5/mdJ4dyUuyrGGo3WbeXy8ew78aYCc5I14+kTUvhcEUYEUWySVT
azbYy3FSdz0zyGCcvU570KvSwUZvkOkD7EGT5Ep3bGa/jvyObiIe+A2UQ83DJad3OId73BO1J5Fa
zGwKeHDfQc0XtwR8s6vMbrErRM/VwOjn0XafZIQZCrIZF2WY957n5JiVMwvgQxoewrLeogkEGcA+
qPbVRzzTTFNVmHUyny2xXKz6VU9CI5xIsQhkLAw4JXM3uLkBZ3pW0xpgthNPAoEtEk8neM7U3ruT
d5WFpb32k4cZRpnmHSRaC5hPRAQa0FTQt/63D5cvy6MnRVBRWLW8Qe7WHjlajBhvA7QAzEom13QM
YplHBevNSnXGxmSS3KRjGW/iVpAaF02h2J7hzhuXScWriFfRRo4rO+2+B2mfZab3Ty6Nn+xXi4RX
N3kUt4nbPbm5E/CN6I66Jd7IlukGIWHooJo6/qxwkKcmhzVf8Fy+uWPFk7WY6UNAGdplMaZhyjfI
mFNPstPS9GUKPeJzuv3rj/Hh/3tEnib5+3/8x+d3kZSbBPUl+dX+m9/DwXlj2gKTxn/vE3n6nX+W
0X91ivzzv/ybs2f8JUzTQUVw+P/h+6BT72+3iPsXO14Py4fpGJAU3X+S9gz/L+wjzE46Zg5YfA7A
v7/dIob9lweXzwfCR9WdDmvv/6Zb2vUWN8i/lis6Nm1/Dqk+XJaEYk3+pH91iySZh2KeUrXLuA7f
Pk4cVvU13H3lj/q+TRtyOrHDoQuk+CpP05kaq6lZbs7BLq+DCT98TYbeDKyqLc8RA94TM78W1BYn
r01h9a5BUtxH0Gx029JWaRjOHGnCOgLEUqlKbTqzJUiuOt07uSNUgWQYOLWCmqcU2uKkeVdrlqfW
KEXsJdow5X7EQYDInmXRF9Z/WmtNx1tuxgX4tg4BS9LLRJaUuqap0B+Qq0YCx73A9qbNMQTPaRnN
R0+yRtGHcVHlqNZ4tkKbl6GT1wCFOHAektqJ79qqA7k9jZLWpjpPXs1msSTbFNaAsUnm9IlWkP7c
Rg4D2GCVTxOGkRekCHovfKbsJcRkGJK/jg8Fzk4tQjng+hEhvSnF8il1oX0TGhYALWaqWpuh9fHx
6nn62oZNPKx5a42PJr/kGZHyokQ1N2Z0nEpnQY6BF+7zUFQZiIay4ENjct1LSk9A3jU10aHCDh9g
ANQsc5FfBhqoDBwqc3kuqH+9RU1PM6sv6m+EfucyuoNL43A7d9uWd1/QdSWyEaLCxp+Vs3e1InmR
DesgP5NJgGA/sYzQiZLqaCbk69UVjjElJFmqnWI/07eUpkZkhwv9ZFlVeOAdVAf0fesfPLvmIyCI
8L4SZXqZmDYDfh4VILBCq7YDBta9gnxP0rGg1EculTu1xxNy6MaDiR30GVszHgAKjggNRiwGHOkz
Yfq55i2L5RdDTU5Bfhu5ZD2GBk6NWcIqIuDa7bNaMML50qInNCOp9cpSIblqrL1vbmqqOtDiad4a
tQ1pAmPgC6Ytao5apqANmXzh7aCQ8bJxkM62HHTnS0M0fQW7hiKMWq/3Rtv291HKbmFVCIRgk2aD
Q+ELSaa5cqyXMvWsO7vwxH6pv3watLY42Rpm/NAdkh/KRUgqoHj2K98t3Q89J9Ox7jgqP7mlIeEL
JYTlaJaJLq5eFrAIB/8QE3O7WXXmbDqbWpnV3Cr7U441xaRTGyUPKFyTXBtZLDD09+2rmMP0rnMM
4zjpJeb6XtlATXJ5mCykydWY29q+GS3aQzi6O+tQ2v2Txzb1GSTmsHcGongNLfGvuVe3hGJDr/2i
BUayWYjbqFsloeLYZwvdXfhy8SfSC4gxPqEJB1HsuldVNkQ7+1iBrksLwaGvgsNQZ4V/YRAp9ly2
Mc0OGcC+LBVPfWFGR/pNzEfuGZLDzUQ/C4OofQEObaUbT1Qq4ToweEx0kM754URzyiZWH3YR6b7L
wOblw5kStNBYZz24IcXSYUCumS0H8ncQMo2MfRnkyfCEcmfs8ef0ZP6wXkJgWPLitk1KXWmG8VTM
ypPbggA1u/xUe3Hhad88FekPM581D8a2kM1W06fxh20aJoDU7rDT2pZfBZSwszYustGeGH9lAbOL
G/eA3ATArxjqhvPdkJN5GHQGDSl41sR+a+wpUStu/Zw0sFkmzTliPua+Ky33ZwyxdrMCFiwaWuo3
DLOaj7Vq+5MfagDANWMJiY81IRHKbObspJHmFNvK7ghlTz6UHENTexqZ3PfRLJNLM0cFd6CK8XR4
jSIwZeTluZ5IHzEc0ny9Ywelb+GQTm8UwEQ/vaOXDxpoaCJA7qK9dW5PJhTAlUE8+Er9Hpl7kXj5
qU/t3oAH6RU/inn3o6rtMloZqUqPRDx8jNIe0LtS2TjCw4jm8bDjw6piT59XjvKXoIdgi5LlVLKF
88yElPh0rbm1fOz1AWe9lfeKfgSX4MwW9SyvVkD0i594xjOziblsXiyM7Rcvm2pYU5aAdVrYA8oz
JaQEdvwbb2/hIqsO8h3TMvk7q+0ntHXXcpKNAfHgd9FGfUKjRV8R1tAWJLdn0AJtMlZDdsY5UK95
c7Ppou2CE6tLbROurs7yTslsh98Vd2q/lVVvsnpDlgUr3Y2Y0PAo4Xrx+uiVTHN0crJufIubMn3W
jclY84DvKTAZm3HdazVP/3BuDghpgNe0qNa3uHvGY0cTL4Guyc63sxZ3ny4r1C9uK/d3knpwRcHX
XdPWcAGuqU6cO45gBzjfw8ZzS9AnJP0xhBAjcH4D7W8/CqDcJy8voVDkbQRIALDb4n1QiJiy7PWV
bVnlvcqngeiWk3zkXKuYHenDhDGffiU0I3GGd4hFco5MHxJM2pSHxlZ/ak3WtGY7tl9DWGUvKab4
SIyFxuvJw1k9x05Kz3Tnl6/T3FDNziFBUWFxtSpPh24zgQbPYnTxHCSE2NCnV771rZM/p2WffzXA
HS70E3ICm2JG7Q6prOhHFrtkXPQRCsOINczW7Xlgd6LCYOJhhwKNN2gCyX2x7ZrMMtGJDrK7NOZL
5ub2L3dKwhsZfPIeNAdiyTGEOjfuZD1BwDcOGF/TzyJ13qGXCx6kNiw+ODf5w+A24a3ozOzFjnRt
X1JGdRQmpj6zGZsjdi6srOVkB/OimK6ncA5vjAveudDLjM2XBlyOsiHeur3lfeFnVLR66cUttk2q
l+IqdTDCOA5hd+pdrPeSmyyoW8v7tHXHGlYpcsK7ZhTtJddKTAoREYK9WyK1RLDQKU02vHfPbwf0
3W6Sh9Rwsnhdi8E6iMigVWBWxkCEAVY923ZL3yQ0hAZ2G5mBwsx7HlXWiW2p+eURyvr0QsDI+mWl
Q/tEgWjzoCWudxAEaL6rXK8wB/W1cY4Km19GBGyfnUrHj+nIorz4OV2udUeNMINBRcFCYn/4ZZ4d
+Qi0gK0MTXVGK8mQs1M84LlVtyaJ4ltkkukpOgfXW5FFb5YDZaxIiOeoKKrgCBjal0FhWhzoTdkN
DxCYi2Ph1uMmVDXyKy2Pb6is6s1MiDvzDukOrarjb83wQbnPer2VkYWRQMdh8EujnoKkVwJbIe29
cleG6J9exTO9nAEJ25PjgJMQMAcjkwwHNLcV5QlI6lWlnmm5w5KWGf2BT9r4SGpf27fu1F4Kn0bq
nlKDz9TrsbykhvsQd8jjOFdx9hRwh78i5KBDbytj07FhA1qXNt1tkhxVsTjWxgWxSFuVbqV9+KaR
7FzMD9ySE5SZhF4Bfz2PRfmFVG/cqz7VoM3+AeuFybirsoK+qIg3N6UOBVeIV3bWQTY5Bu1EVY89
Z4fnOfO6W2bSlWzWMxbwJHQvwuzmF81s5c6Rg7+jlzq9tLMXb4usSyDEQ6SO4YNQncRQ1ouqPcCB
aN8BK/Sfcw9pyqAW+hpKDYgsmH9eL01Bm2vS0qWpbH/XO5G19YuePwkPyLmcPfOjKUT4rIqxCSrE
/10nNBKESVxU55Du7JR1rD2qFTy4ETGs5MdWYyDcuS4+z6aSzcO0xHNClXq/dH9yLGL5vIPZB7kf
vqMtN5LuZS8kNIytRDO/a4c5f/MyfbqagjrWMta9d6eMeZrbWWncY3TCWadU9Uojl3a1MJVsQN/r
5F9L4yJ7apBWfuGrz4g48u5/MncmzXEbWxb+K2/VOziABBJD9K7mgVXFmZQ2CIqSME+JKYFf3x9s
v27b/Xp4m47e0HJI1EBWJfKee853clFZbHO5hk5hoe98C0oI0Wj1bGai+sjRzLb4sKxNanbOvek2
PttmE22cVaMfvOSNBnKEKWA52bAoGMJkpACH1j7C6UhokxY/4TEHdIzBZFhldCAfx2wgOs9z9xW8
W7dsLTBaJJVT74zOs1/IHtbDNjby7HWwigiFgqhh7CjGDJ9T5Mgim423U4j2PvO6+tZMElCVHVXT
QaVisfMVEGUjWlWZrKQ507HjEuVkp/XYQ/j/FiFxrQPa3g+poWmOxphI8bOFFz0v2xfXpCSnK2Jj
bcAue1G6NOD6uFHIREM96ojdkMZRYv/lPHPOpoN6p8vAfApE6Dz0JGd2NbWrr0r9GuaFFeyTmjvB
rmLpEI7zVUQ/mIxoc8LbG4FWGAX5MRbWcCoJAd3HEEGxsWS5vG+Bh/Mkgf5KHKkYnhonpy3NpGDw
3cE5Nq+gePNmtPsyfcMCTQs8r2Mf5nZd7Wy6xEZaBo2ZiWHIHuYwirCn295LmwHdzjHEH6rCnXZm
DeJjbNL8PuUifIdB+esYYFi3hoa4akOgF4GQylRWlGqA1jSPF0R3dwPFLwbLZadHLxY9vusxc7/M
FsUfEl8mIE83vEKLhFXBCVGteO7guvcLvz/L2JeQVsyRfDWFuMXySuVlSLUeYU0ebfpQmX3JxcQR
4EnZ5kQbl/rYr1YI5ATeZ+3J9eA1MU8GVz/VAM++eYUb7lws7V/+byWmRcv6rOpJceB35Jt+17Y2
H93Hn/5nC2+zmx76H2p6/NFCUPl7yGb5lf/bn/zbj19/l/9JPWJeN/875eiQFB+f8Uf+t3v18f1H
G/9Jevrtk3+PGgW/mKYvcYkHRHl/04F+F48kISSW6pZpYoHwgkUh+nvUyP5FSOn/3t3wu2xE/sj2
PJcMkmtJqhr+OdkIfepPspFLBsImXyR8n+T4Il0tP/+HkBE9bISPsohyrBC/Imy35g5yN2w2v6lw
Oljhl05m/TmocmIpUZvQ9BQionLRdY65UTvAx+xi2QCOanjn16ufgsHwaVRa3dNUS9lJ6FQZh41F
ZeA86S3vVAwaNmV/8FDw67RRsdcuRy+iRngI0N+w7DvVKdZxc+dBnMPnG4f0BEQDALYkJkCYQuvl
9x2zdMPpne7tMW5vTMasSe3B/T4N5rCDPVx+E4XdX92sS/amYWLiKpvhIMpOY2JU4XGIa+eWza1/
Z3QY/puaHcJKDyOgLM6GrT0DM+IYqonDNDRBFVYHYn0sANSyP26eeTCSsMhyjnSdJ8UGr5R/9tsg
OzBwz0f2Mz3K2DzRrxgZxVMnpEXfrdsrWCyl8zMyqvHLlBrk7hHf9LqnKO211y65qWyqf8aLa5TS
V/sBOZ2hPZLUG2JWfl0m5S98MvdoaDw3hoPhBLYOYx0KAhUI2fSIYZK6h0p1a4rsgLXCTwsekm6I
7/VYZNdhLNn/84BM9lzjQRDb/bzRECYesYrEGxCIFYtoK/ssqNB+rhoTtgcWOvtmlwMub8M0dnqR
ElHbAvORlQk/xGgTU4Dc6jPFi+6dcClmy8p8uvfkRKklVjV7FzoLbUKy/aXGfc7v+5G09mQ2yb3Z
1PUAaCiaDha5vHPfWsZxniqcAkMm3u3YNSj48UmGwpCJd3Ec2/XGRQfYxrxHTuWQGO/BnLX4SgAZ
0dsGU3E7RKq9QdCBJu5YI7VaIvRherhtEXzp63b8KVv67XheQSDgG+PoExyA6sbk1PBnOw51Om20
72VjPZVDHY4HnYQsrnp3DtZT5rKjjysWCIsVO7g2UZYYB49oUrKuREJjNd+I8kEkQ0/WeKF3TMCP
bvBznHDjtTXUP9NUHZVHRs19Leg6faDCCXZkWUf+t8yUAne5Hlx2p2aHc7R3XKq+u6I5FB0FxFEL
02SjEDkPyJ/zCMsLD+m6lAlBrK6s0SUh9pwIx5DRyUw3OCEXlCTY3YWemCnY1hWVf4RHTINgYUsP
qxYU3+aBoY9BwDuRi565Dtq8OpmM2PeygEzkkjIhOVThxm8RsS6hZVsHu6u6C91xGFSAgtd71cYt
kmNi/WycoLtHypWfSWqMtxkOzasBFOhJ8Ldw1wPPr0dOE0NvoCckNxewGcbaJLavuIf6AxmbjOK9
duIN6Ah6HjkO5T00uPhUh8D7O8agxa/hqW9M3eF+zhvyQJ7lvXPHkLskGmvySZHvb1NfiKMyalo2
49QdniNw3tNi82TsGYv5eR5se+e52nkq4Nrf68CHWDOMGH/ScU7faDjJj1SumgqaF57KKooICRVV
eQhEK2nmFdziAujgF7cuo607jMHBTKp5KwZqTUoyfDn0b5p51wUS+I10WQa8QVEl4LoRiajI4otH
E4Ok60nADp8mYZ88t87OGdSIY+f76t7L6UtdB1YHUhzr8X0SGeYX2lLTJ39OxxOevugc0+ACvsDx
3YewN8eXPKycHY5ubFW2KrpvXWXK96KjWrurM71hvnfZTvrlgSa8fmuwFDyLOgAMaXg04ogJ90VI
88auZTGCBloJfZmmEkJrlGJdSLAMdqPNZAQUD0+ws1zLLBhUm6CKhj25iWwnWaS8V23mnKrUzndd
Zk9vVkYMYlXOWCLG0m+2vu3zVAD7u5mXoEPfBIre+wm7MNh0aoSV9M9a0aaxwpec3/rOiY7x1IQb
gTDabyynJrGqgmkbY778HHkgvIUt/etZ19gbWNTddnYJJ4WOJfEPeDWt0axGWc/CCiN1izWPYzQQ
2HJAK8Y4NkzYzvY6kqGkkrcZxq8+otuzGWby1AV+DGW1G481hp89lQ/w/RxfnkgX6YNwI+t96vr+
eWZTncMPTdXatuoX2bF/XyUIM99bnEZ7EioFgfSqewASA/MPrTDEH18a1aNrDOJ5xhxxHiMPBntj
5ixbkCPh+DYl38kYHBPrRNMt39IiK3YhX94doJv8YE9DkFPXJtG4fCsY7mwv1u+DJQinebU6iaQs
eCuQq9RDHrJA9lNy+CMnUQO93yGBEq/IIsl9g2MIvs2MPZHnzF7i2D30nosZJMxEyi7H6Z+oyuVL
pUKK/VBX9Z22JrVjL9JfTEI6RP74ynIs+8tXhvlOoP70i6jl7Ie855XSDHZziLjMvkYArSDeJC36
qe3GsNGyxSyJmd27WjVKiNErfzOLEquRpHSmbAp6MmJb782eFhF2ReYrRjOs1r1gsmpdJknWsPUD
5g1cgTmAorWOSxg8uLKwvfuJmJ4t16uqjdeBDqRGs+qfEizxm8iYsMLVA7Tcfky4uTsd3GbYLmH3
FDQ8DE1TNLdqJHzkZN/CdoZz6ToHeDqCZ0IvwvjSUHJFxMxsL3lVVm/aT+qHAvzfjoah0NiW/uS9
WVLj6MMQvzdcZoShqnG+z21AX4EbbPp6WIpUMhYsq5b7/gGrbXcbZy+ic7is33XDA3iqo/mcULjA
bJ7RN+LHpsOZVSvnC3Gx9LXUCyrbbJ0jnv/0lOg2vnNzJg4f8hhV3HmB4ANIJk2jY1L2z3mI0I9Z
dr4koPEf82qky0jNTki7poGo2sZ9silmmTw6uQcmPaLhFfkDb7hWZnYZTIm41BXz8GMibIJbkCcg
W634aaYDd9UIT1JBmRD0gFh919lEFKouG9kzpRS3UB6yTgqLGqHJoaKR93k+PjZa67N2Sa5g4lc/
zdlBocGOhjjb9fsci/ZFWhkFTLFJOSPsheypiYp5i4E6fW+GiT4EFN6SFTxv4RXdFvhRRUBpuDHV
p8xp+72dVvatqwjcLRNuTnq4ST4MORc942Veb4MR6y5wUEcs/Sw2IR4jdV1KZCqkL/paU7VRDqZy
nfbpeSqTdk0xkvfZlRZXDoLzEGD7BOcZJLAVlnNz7Zktzr20qqGwjUvnZWI38E7t7pbRj4zwayY3
zlL2bXKGjBl1wZrkeIeDIxqe6xTIvGuEBXkpYvbFOHgAu4x5m2gZ67VIvIF9TdodINAA/kcp4VqF
CWplWNCi2aGwPVsZ4E7LteX6+rVzJeuSFLXkyXCj5FTJqX5xurAD2kRjrzm5LT2zbmu/UgdN/ybN
4G8FJxh3jHk6NGMyb6RXpwf8kv6h6dtw09ZjEuyKNos2eYh1glVp+NQ1RXHfGSjBCT7Qg7TMgok0
fm1MKXessPIna2mGdNRo3EnPql5FrMjS4OFsdm0cpN/+MJ/9A6yC8P68J//PA4//54EHjyN8Zb/z
uadQ2t458Taj+ZN4FcGuOe/Kfa4qEomDGOAJpuSzCEYRih+eB/4sNt0ey4umfRxsqN7gZLlojWTh
WBMyG6QNOS1EfW781cWgWb3ivdFMDEHDMOqjGspLPKTpoa3xyhXGkpJ1A+ioZHJnE85gy35ejPp5
0N47jTXxrjAU3iXdZc1nQ15wFbRNu5aer9eZT3DQXSjAgT+0Jz+IjV2VtCNYMSh9FZyKjVeNM70C
IQjPuPUe9WwXX7WVxN9VObKAiHhkTI2FV2ruF+a8XV46hwpNt+qJMwno7ladTG/OrFE++qQ5xC7r
1lE53gl/XvA9M9yex1E8hTTHhj3VaiSWVqoVuPgsGb4kcVa+gyqg9ivBJhjlsMAUPLzJjsZ3m6fk
cRImFKHlIY4AfIFz6t+IpY7biVDLoYoJcvDwDwiHS71N+na+l1rvZzF36KsL8Law3Wkf5iVZAhKa
9cswV9WPkeA2wKCxPeHQf2adRQSDGQ8TewPQTsghOTKdhLgYuVpyb2PZ4m3DuJ1m7MrpsPcnopcu
L793jEb6xOWkO1n9QHlNc1MwR98x5cbbCaMp2lkqvuWcdZjsW29thLMJTSO0/FuA4rY89CL/3CQt
2LVRiSfXGphC7BAC2ioZcDi0aQaswszGc5WK4uIaRA3U7D3PwLMKK/Hoc29jGoCoVi1PsILLlwTx
9HujyuTRYh3Ilij3+10Xuh68uzg56tRovhmYrlf5HAbEs3rzfYgaVL5lUAgwem8q0B2HzCiGizcT
vHeMQe7tST9HpYBuxiAA7LipqWZSmgc4Cf7URNaiXrQgjZ53K+UHXytpl18KLlXHXoD4GByvuCU5
0MO18mMutUNHWieh4MSLne9FTmNQhFd2yUX98BIRvcTd2AP9s5AIMxyF4NOiS92Zxd1YzcF3ie/h
RQ8W+2f2NjxV8koc/Dh0n/VYafBpftOes0JwSNhF+VCaZtxv3MpR6Jyqr78bdXprlUHmpMej19ep
uM6QbZd83ZI+t9W+tvlXYuaZ3lzBSzgxg/xF/jbXFdVjI7TcAfXvXwovzZ8hP6bnceSJZKN+rman
mVC082iP0t68L4Lla99RPljNNqWv/bSv5iLe6pDvluWjP8cpsIdu7rK1NAbsCJPVvdOgEqyaOI2u
Ms7kja+6T1+J1d/10eRAPe5joCjVeFEZL5WaYV440Mi6jNdrFZTeOq/UHXdE4lOEoT/zXw8JooXO
NskqFn763Zfe0TYQgeksgU6usnsim8xvjY9bPk+2haM9nPt0xMMXPGn2nxxeVG/Z7V5n5rHO3XTd
l+5niVt3lVXDo5VxoPvSrR7FMoz/D4fy4k36o3fJZHIzHQQzS1qLIeov3qXQY/XBnBfuCa1DYdR5
xAqT3vai2xRE/26al8B6LMTWbst3YdmtvtqYpt870Og/uYjSixKX+dlVvnphnjbOfZdNSx1BGN8F
WVPuNM0I9ZaZ3Sm2XafMcMVVJ3tMJFetix23tnMsPddxj2nT5RcLSLwiDgU9c9vjGP2tzhb98h+j
fYTzl3+uBUKBraovLM8M6A75yyOIiIsIQwcDijER75dO6n6qaGAvj8t9Ym7BZ8wbJvtCvaD6obIA
n0NMoOuhBbLxJYXC42/BX3IIgfJG7zZr1nXKwJnRB2bPEwsaS0SaL6a9Ml7MRnBfuvJI5sQH58bq
gF3kKI31P6///u8YU/8YVvX/Uf+VdvDfOgdPH0XR/+1fPor6X/92/mhjDrU/ScC/ff7vErD7C75y
n0PC4vvvWwKX4O8SMD29AZ453zNd/sOq5z8kYPmLZQfAaXzfkgHyMPLs34Vg8YvwXGEhHTu2SVOv
9c/4Bx37z0KwAZzRc3zGnr8IwKXAbtPzcN0rgVWMWdh6bZx48Ycnw7V2MqLziC/RVz+XdO70Q8YW
1liEFvoujighzY6UvLy6RMYWI4W5LSE+o35W5Hj8kGBgKvzC20ih9S7w8MEY9MKubUxK5OXgNjRV
Nx0LwbiYVIIQ/TJsinb09vPoMoBKy7qzWLy/STICXHMCCvFaABa57/WnAHwRu6URfWOZbQsAP6ci
YRKsq8T6QqXMcMcDx0vItS+jcZJpGNIIlvtsmZzLZYYex6gB/h1G2eeoXfsKxZ9522RgXomiQ7Xk
1BbP3TKa66ownBU3FCZ2smfV8zy3+pax+N4D3IdXvDztxja78vTJ34Hkplil8I1Nv4oBxJP759RN
NGyfprvMsyPOUtfTFcZefDRdsPIAEZK9tegMmRdPz30WeOa5jdoQ8t+vyoTOapRbKxfdtVQOPWwC
f3dljOFZLsKGA6SDZzbWFRbT3TZdBJBgkUKqFEQhXIniM8TOsYXBJd4nDGKvACc4dry8YFDLg75b
41zh0O1rfDu7GOcJBSN1ElM/iyNkYWQWnr50MnQMOg6hayops4KoXee8DgJQB3KiRd1j5aP2+Vq/
UHZDZ6Aw1JnXb/UB1cKz1r2tOnoktHEgnSIebG8Io02U9OJxqC19NegxwIsNa/PBwLbCBTto6uil
aCfJDRm7tbGe3Zbfp6JJINzETIE8kJv4XgoUUKtWTM8VuR0QOZ6Blx1Xd72Gvy/PzRiApOV3E/cq
NauPPsWEuWWbmWI6a92JYhO73GPNNt/jpAYd1mG53041TJoVqjGGnMGK+eMtXg3xFvqQePTcNvzg
1MVh3ndSnucikekGy5Cb3lGXoe+l1420TARUkgHipwFwwq53YSvQ4YAPk08d8mDCVgCDzLBsnE7A
HsiZDhVQklWSTaGxb4kR/cDTOn3YU5a9ekNt+8hkqfhB/TFvsDjCi7FROjYgJ7oYzlbsVJrpWzGU
vr0BborTx2dzveAfqLcN4B+GO2F4vnPv1pSobHqAytEHpNT2qdSdR19ZzSWS1oq2FFvw9ynZQC9R
P8epqY6w/i1zGfUjuv6icqG00E10siYvghmTB8EjVGRMMCQqWgIfocbQ2Jfdowok0xQ99PpVG2n0
ETdV/xWRA3QUau5Djwtpm6shALlcVN/zugXiYc+xsJdRly/6WI3WOWTR4q+6FHeoE7AvILIR0HWS
p479IOu+xCDTlLQG2JhW1qQF7O+YHf0f2MuA/hgZqX+0zUTdu6noodxLhrZIsYhhQzA5Xw012ZQO
Jsq5ziT26bJ005sHO3cjIAN9JWw5HPImAnhim/Yee6h9CFOqe+YB/pPfK6RgS0dvcUtvBfwqqJUO
y2r6gcJYU5CIduGRFoHThCPsXOcpDI+cFnNA6+Yk8uPgU2012HM9rBWA35xEHJuCbZh3sLCDKXot
VB/wajD9K+uTB+4+GaN0Y3LJc7DEorVS5O2V5Rutbx7gNROqUd87n7I2SIlWFjgfvLdYjuX8bCcR
0bQWHqANwu8gEgP2y9A2mzoCyt+gqW8BRVBaHdCM6kbaoV8tB+vGrn3Yoz3ZGxu5/DZRfX6OjURf
Bswzq8xnFHMKOpjsgHXSyOvtrhW9cW3k6D/hPfTunJ7AOgUX083up+gpSvmVK2h1tETNaQABABza
oYwbY98MXgkyHshh4ITFba5nezuyo0C/mPORQbUhmNV0hrwEjfLlxhaN/WVyJoLd8EOa06i7B+0g
VzvhgPRbthIFUveO/cxjWl+sWThfTQpOXmazbldeQL0w9krXfJtyVdBnoEe+Bamu4p8UJFj2HhpB
eaOMFKiWM1rIVFkdgZWZJ7UpVTeuCSLrixQ5Ma8A98quxEVpMeiN3kOhbe8uV6Tw3TYj765m4zHM
ddutNPfqKy3Y462Lh/YBpG74PVGtQbVOEL2EBER2VrMwhdHS1A9T2kl8Fd4wf8Dgd49939Bpms3g
wMyskusyJZCi6BXZ4laB09f2S5tFN+B2j9JdI0bzXid19KWeKKAKMc4cU6DioKxn9PrMrq8mWfRg
FfEpT/ZQldfY7zT9Sbh8WFcxKkkotk9O0yUwwJyKLCttXEcaviqSl6xwvHXEIuxD8H7DwROI6DY3
LOTIBCQpEU2Jqq5c+6hCBY5K+dF4Mn0SWENBDCEwTMrQ52Q8unVTfAL1SY6JFWV3RW2QnCloJepm
pMwWKf0URV3zEo48XNs4mU/JEiO2LY9uv5D8p+GH3nObBsN9PIw2kG56tziCknO1tAVdERbKI7gC
Z6vntufxh/0OhraIftOa/s9CN/8fb8RcOLkg/tdZmvOHKvFhZH+mrv72Wb/fg/1fpBSLDidYMOE9
YDr6/R7s/EKGxgVP7i0fLPkf1FXL/8VhNDTNX4cmj8/693uwZf3CjpexkXHK4Qeu/8/cgy1SPH8a
RV2JFUJItszcu1g9/WUUdaGo1B6xYQ5HeZhg+Lph9hNYC2EzAESZi9ca6LL7hJ/tvWE9sPrDV+sf
6ZPAYv/6N3AZDhiEfSJ6kn/U8vN/cGREsbRnijLIblQV8dEex3mj3UvogFrMYov0LBbAFZ7Nr3iU
6qPvj9ZeUdNhLpDXGhfY1khb0lKp/EgL6ZEuEOUmbPOLjh1xqSVYVw+H/rKlk/u4g2AlacXdxFxh
d54X/Kg8qCAFmRoOjJeEzeCXIO3eUt4kD8sPeM7NbDdN1mimd4slShqH7i5SuXjn6Iut7smpiaXX
hT55y/GbEJnEne3vWz/5jgb2PjHRXKuia5GVKlzFTXyqCiyZUsljIptHokjzLnJb5IoourjYjWe7
tI72OOTnXz9YHRF0LnOHsLF+2u2wG1qBOfWg8FFr+1ubH5Lc8bcy/vDpj9nUbkWewk+6rerTx14u
xR6LF3kC71YSHbWyuViTinqlYcA7offDzA1kBkhj2PDsCHeqXigJ6K0dnL21NidattjXYbaZCRlm
HI12tRtpS14RHrNWs5G3G2uOD1ZrnZB3QosL9Ag0egU5IUIVpJwnMrc8CGQceVzNwIE5VJmtyA1Y
PIjsAMrELNdJLg5muPFRMNDpUmfjXt0OfKfMF1hDcpvhHJA7vWMVzRYHp3PKMpzkdU7qVVv37NlW
QaJeI7+meD0gQmlOnOi13qe5lmeI5oxqNGo0MJPWdv0VaODVdFniBd3ETRzkDD1YrFc8hAVmnI+R
Dm00SQQ4Zd0LPASsG+j/lUnEDmrgF0FfXXkkFiiitR+AvrFhj8cW8P9ivBv5GiMG73oO3jsnAV4B
h+gcWVV+Usr6EGmiVtzi+g38ABi/rD3XrsuuuHnFRnvoRP7KrXeXtcOeUDjNVO6epBgTyeD/xIgD
BCFtqGTBqlrLzDp6Kq/X7jIJWrZ5dWMa4pqA11rl7Kne+Bim6Wy45kdtrLmFkqoQx04uXyUjIl9c
dFu4NSE2I77YUe6+kW2LqRTc6IBgU28k97nprHgAs83YjgxYJOolyZOccmGN9Yj7rL02ixtRj4/J
EfleTP3Xgn5f0yG+IOshX9c5Ybqccp+B1UMRcgVi+f45JRnVQlP6CiOHSmKssCA9VnWGYZiBgaoH
/3vkGLvWomgsnTrk1azbWCnWvzGdyqNHCzJUYJu/rUOOr/DDb5JLFpWM9jb0WR8WyRtpqOqOwpYA
PHo+B880UIAFREn3c7LAgOEF/x6AbauCXPaaZtC56emfHZlpBud7x701hHiAUd4ccX+z12oKGrIj
CjztnDo0eDAswagY15n3nfa4FxFbKbJ0y0ba2LZzE4EYs5Y64VwTrOdDIwjceWpXqJl6OyQQetWJ
AJKyug4SWB1pM40Y2GJnQu2WxNp0ewjeqOlZY6h3Tr6Z3NVV2z4IYbes0yfq/ArieqmH1Gn7VXPo
83nReJOznRXdY91cbJX41zyRwY5KIBwidK7BbOjHne1mGvebfg1HGhxjmX/2uGNXkK29HUN3wkbF
HI6QShUFFMOPzEOdDhYmSTdYBmzKlTC2WSSnR2qGPxnoFydbVd1hy6YiS9hXXO9HE+V9Ah1yr5T+
MY6BpgqDQjavbeRG8n8YS9OLm1K8O8Thq12CnnCBt4K1oZt6bp1T0cgnt+5Y53Ny+047XXRzVcoI
HpNwX9fkiMOUAOJErfU+BoW3Kl2KRa1EOJsgsg4pFvnzPBXOOvOYaEDRwemtbnjvYX8ZXnQsHFlv
kqVlyOkYMioP3kE99ytPN3zz2V96vSJ8pF2QvgNX+cJ4aIKlTEIHbIwzjG4ISYBLP/quobR1aNQl
zd2AlbARXah8aM9iNE41h+cu5q22CVhmln6ZPrgsYjE3FfURaNdT0PbWRRshlLLSuyJKuCs6lEre
tlB3axklOwFh6s5r2vqOqEd9l3LiFzQUPgi1G9uwuA5sX9cYgcRKdwBj4+mtkhX99drXG8vrX6OM
pM/IQv9UPA78DCtbK7kbvDB8EbxU8LKEbDeN7mmsB+NRjurkexl9yE2LOzkrHNZIo7cO8yDezGQE
TyKsw7cEyvEAiS+Q1ReJILJBxEm2wgBBkZF2fQa923Lf/UqbEJRP7pwH5c9bQ+KVDrPrVOQFxbTU
4WWW0VHZSssCdGJDVctyt62Ssyrdc+H5a1izw2cJR8WIhkdlFhZDX/MUoOuUbjofzcDzHjCZrGZt
i5vveTta9+jxUGmw0c8C9sFKSpfiq0R7dxTUMslnsG0q0Z3NqGXRKLy0xQ9QZLCV6vJcZflLPOKV
GFxHrvrW6XaDIJr264cw/zIlvHx9OVBITNh0FSJ9kMpx3yK/dIkRn60qdV44b6znOFinFcNvG3zx
HLYoMp2IyUfZ85Sqi5l6X2IIeV8UjWT0RREKsSyWMYlQF8f4wUYAwntSXX0t8bKJEjGCesAUZKcu
pXtI0+QhctnWW/RTOHjGVoVLABoLO1xGDEyO/3XIg82sqIFBf3+iEzC5l3jUs5Q8XmwRC/agX/nL
2qGgKCTmcWz5Yj73k34k85OeNb2vsD5pxZQeBeHDYCO/cMZvMVX3FyuXbA0YY9yY7bVJkGJr9yEP
lDS/q/qLlzmAHcrGfdWB0ayhjPbAshidoqZPjo5dMeX3Z/xM/XPgEbYzrRS+7dDgLlo+TLZY6lKT
s+zj8lJaA0VrUG9qpz1pP3sIcYa/R8ubqSmi89Tk3/2lHTRcPkz0G6EryGPpmM2FQHZzaYuP2Lam
LekTsUtqeC5WJ29Ny3HeumlB97ko1uQr6stcTZ9lVYVb5fPrKQNNNhXENv45RrcZyUOtPTfiHoAE
eyuibzg0QaIyXAVhTYQYvnLpOBvSr9NWKuSVKU/8IzHX6UAQwtnGCgjw4Pcem9gxPwV8x8AExv2+
TyQKjFB4PB2wFAbxh81o+FyJ6S6lcrn2bw2xGDJs9Q+HaNOD4CVwbTL2pblOLBrLMmdtGjY54zTC
/19XD2KwujNMW/swztO3nM3mKee5s1LG6G7qIPtBAJbWc/M1zfrixbgoaC3PKVHzde9PwEiCkKOT
zCHMPvk0xfNwVzkz+XJZ+ut+rpaaJXM46Li+6jSWz71JU2GTeeXLoIe3Ep/oLh2rcJ1aSp+qLHsU
BeHInvAqmuMQ8demztphFjX9+IX5vTsnmQLaFRAJzc3QflQCU39H3HnvghpfT1XCrb+lnEia8Hss
9/soPyaVNztabo8W9mkUiPiOWzFM5bLjlsYzZ1P63H1tuoLXiy+La2r+TvxOHW077LemvaZbICJh
nOFwpN551RrjAaefhPzjC4rE34lJjE8Y3wyKFaIb3B6x72wveE1nfN2jQg8s5fhN8uJeG7TyfOPN
R/msW4EeG49l9JstbdqryVrYKcPw2Cb4P8GaY8Sryx0emWTr9fRFBHXmbEg29eeoscMH34D9BqKO
/HFoUVE2p/dGRBW2mQ7gu4TTnQy7OdZ1dqxy43nofCrYyd7sfXtxDsYquSDEPpm56u9rR61zR0is
M2V0VnZ6hSGBw3xw28e+sqjsAs1OxAk4hw2cUQ4Yj9OuwIlkz+bLYfyeNlzUpJdVZ5axhCrMkzP/
yFjuR3E1PwVD+DI23FwWsWzFbYjiWxkY12TuICjOaXkeRWvQsRAV56zyt14wUmYFI2hrKVxGDjBN
vmJRdqFR9exUTgfBINoWUcd3m1fvtjDjZB0vRLrQ9Jpziv67bbtwWEDwNHS5vM6IuEJXysYPj5Xh
OUnBtFVecGaJSOuhMMNrWnCOhN6AzVV4x4izb61Hh6mthLwOtZyanGG6YxWuXq0MRE3VnVRD7G0k
Wlm1WmLPi6yX2WdUHAlXc8XtmscYfmRgAKfKPSxhFePAIEPuiXFo7UxroLFAxd7ZphJk64PlbWS/
pR0o3c7zJ95w9RT1SzKvpkUTZ0W9G+LZgNtD64QY3Xgbt/K5VrF46VrzxPelP5It/bSfFT7yfWrw
cmgi5zDHNK17MIpuWpzr5lnEXDwDs1YHHNJY4fFk3BekZbfagwXpDSNFqElcbcr+35g7kyVJlTRL
v0q9ACnKDJtaGNg8+hgevkFi8Ms8gyrw9PURlZVyu6R70ZuS2piEy830wQxQ1fOf852EWKJiyY9t
uwo9L0mfqI3fWUb2A8/+uMN1qO/9sQBsXljiyW2cB9Qk8z4zrg2ihA17GY/U3sWeCEub7gIyeuO9
F2ZC5JYQJlZ+PTBLeqnZhqkXolGIg8ukTrlWkEaqFWWqVrmBJLAb6zy62Hm6puYqAGklILWZQdiN
9Tj401fsWoN5osoVqVtru21ZWOroureIeNOZ229bWao6jTOzHW7nk7Qyigea9KNMKeFsG7w69hiT
M8CHGSHThK3uxgfH9U/t4tYgqTpOkIVY8A4PFHSM4BsWAd6SWc9ecGLbk6Wt8T0l3dOUfmscz7r2
XGZTPBjvCrTUTDbzNyGmFzPOtl219KjDBvkvWXyA/NWO4M/fKZrrjn2c5kEHE+EEmqgP2B/focmB
B2dvF+ax8+WXpfGlta8zpbQxI4t7xCX3YmbLZ0IuEnRd+v0P3JVR3aemecUJU4m+nmCZkBf4U4zB
+kIc+KTtnq13hidHj73slhR5Hk4Is/xyK1pcsXNSzxYUtWemip1bWAx2zI0xuA7ifoc9TXjZswEZ
YgdcZWZ3QLJD6u3RGuP6FA31NUpaf+/1BujtBVZGk5qg2NyJKDv9oiHbumpvwGwFikeKjtzfuVvy
/JYyAtjmaVkEiU3AjSf1j6mH1sIKffHduDgLZWdXObRfEV5SiQP1aTQX+4m4BJx3yg7SdlAHJv0U
vfAgyXD9XRoteTU4Jl7TYjb4UHkCVfpESlfta8sd9tJNx71GJjFU0ZieS77Njna/35XeV4955b/T
ygJ3UZr71ij7t86dIKRM+5wt3r4ac/09dsiVmrXGVNDwgQ9gu3wvAeYSgRQPU+McxIPZOxiSw4Ks
YrqHRxaZcnJfBzptTnpn3emRm84DmY8a4PXZMPxHSn/IyTFw1xlE5N2xdcNG4/4DZFye0zpFmpJ0
wK0STyY0/ZToTU9Hx4A7ctKbQx4voZmUtLgbzQ9++iZDyf7VJ9kJvnR8c4qCu5uN0R6nFVYI/P2t
Wuyr02O2jqfxya7cj0nHpx7h8doPWbLsU+JSoAsSysGJzU1sRlmbZOjTiAAzxUseRZaucGDzVCTT
qTDUOcrYNOPlJlZdQTzOEpi184o5a61NxXFoQ3HEtxw/ESGYZAmHmfs99fswT4ffPTP+XUq3QOxx
stX4IGMh9pkT7wr6eV8lqU3MQUtYJu2nZzlOMMV6GgD1UwHutIftpzfdqZHF0vYbg5ubbsc/Jr1K
kSWWijYdwkQUal7jreJBGpOZavG+pRj65FCapCZgni7mMu4AhFIZ0co3T7PYrtq+Y4bMkwDsOJ22
Q04rwran+LhL+n1Sa3ddcwhREShhreSsTD4LqK9b/BiFTC+4KJubhTYAD26vqHXfmVMFYkZZ9jbj
W287jX1P485MBxg+OknRHeErRrdi0nYmI/Wib16SBEx5o9SvFILFW6xfcdmLkATJdCfGdUxl1m2S
jumhLTWXY2p8s6zmvYpMJ9AVR6WyUbgT0vio99mHF0Git5KbVUW/1RTFuLDi88Ibuh+cPtv2gqJB
ZuJqGxFzD4TRszh6SXLAYvULdFx1b4cHT92GVeUIIwHLKrAzTVCKhF0bDKw5F5DJ5x9etNJT++7Z
1dvfQ+sOfEp1CgnGuyVYDC7xpH/FTKi2BSCSoSh8lkM20uSCiM4W3m7Se1zIGZ42kfj5o+yNIayZ
ngeqpYimnXDd9R0CdS2rUyM5DSeNF61KZvZhOjGjZ3phai5ohsywCqdu8j+wDlOVLTJcFISLtr2B
9AYRogzskjZxQlBFWGtTFMJ2iAPXZWtdpZq1Rx5hLUtneotL684QyA7Yi3pPs01NBkbQhtz6yJm9
zn57dIttrDF/ONzNPynUDbAwXwxGAZuho/5QhwQAC8R4lct8tAetCcrK1q4CEKxpwcSoHeC1Vdtz
4rbmkzK8IPXy5aQsR276nCV8bF7x3usBeRyM3U725OpvlpDVi4Sbmxfs0duRTUrN7vtgTDBvmeh1
hrOfXWzkmZfYVGGa9ZZnLwL6SwqTb1um8UnauO5s9VfvgX6Nlf/ba1LidOyYfVoNQOC1O6Nsv2LK
+y5lPzKujX4WKaE5a/hTBljvetX5p36ePULbVfqkTzSQZDhPdn0rwe15NU9Hz+bhwKnxSiDbzFBW
Yzcj15MUe0VP0dan95m/aRz4TcDQWROmg1RI7Pnwo0PhS/DOuY5jv+8enfBhJtqSzDb2E9A4hGUc
HOVhPsf9lh4yHLWJdtINWhJWLO+hzJaXUgcEwpsW74vK5HvbTnn585IlPLG7qT0OeqdDZapx28o8
5M7/pF7OfKx03bqFLZhW6gSD5ezpaHWJwVA+V7UMZZaLK4Uc+ViVex3OI46AWXv0hv/hVCgc7qIP
l4Qz9E42I+BczUtuydxQHOmO37Kxe83m5Rn/zsLIl+EKlhF/505DaPWacWOnbNx8300BNbjM6dcv
h66ET6yNLH1xPEOFFtt+XIq76OZvzEUa2Jj92uxiPitbHO32qcPZc2ZrMAAMcX4NfN67DmjQMZnr
E7aEtbjSKG92pAnOy+YlW4z56DV6cmpdVZ17v1MHz9Hj6zKNaLbOEN3kYLnbmKfKE6kcizG0Tjuq
7X6Yc6Lu9Wy2pzquXoxW8pTUozRw6li9IJLPWye+WqNuQ/zu63uDXQ8VUdxIx/yArWbvKFqadsKS
jDMjj8/AKe59MVKtR2Zn27sWeFyeWlpX+bcYOhN3SfOZEH96GHNaBB3s931uzDoWpjLqQnM4iqhb
LllWehzuKHcYZo2nS6Yx5fWK5U56FHRKkuG0OhVj3f3qaEAArhpfRdXrLw6NBGFXe+mxyZeJ0ovS
OGSjrHfoCISC6WcNU5Zg246jL+WOPywtRvMdIbWKkRE4lHi28Sa9Mo1juaBBMWU6VV0+QHn9yqZ+
fsT+2K0hqA+YpuVR6rMX5K1nw6lw9gbV3CEVSnezzX+UXnXzK2PfTmCETZW+wTLmyFZzPjMhsuk1
4a61KRZL6Kab4bgmrVx2fEid3kngFO4msZd2yyBe35okdwJFC9OuxXOxoUnQNKrPgtLrnZOZXWD7
3Kpp1xRbLbY3y1hm8OuLH400Yw4G1Z5Wq5clmkeEJhzvOTYbXFo8qsvOd85NJ63X3LQ+ijZxr0g/
gRS6SXGGvaWqgD6divJBYjeEckaRciKG2ZOSF2PHEk+3Jm/tFSLQngqBg0nwRJEZRv245+KPFyZF
pSjbHXyHmnIdn24mCe3LGadvlPNwDvEjsRMxnWRSd6DYi0ELY9d8RJ4aj0oZw6k0vF+tMZhnZEx8
obI5mfE7hGT3Uc1ou4V7tly7B/BaTa9zeoIb4JFNIHbaifbZ82IZyE7XUBGYNmVUpB2zpOSKrtCN
PGl2IFUtkF75Qt2EU72WVUQvu3Mom3Lc+Y4Fk03WaHjEEzHKM8cxqbPBwZp1J+GL7pQRB+XNKdB7
MO6Hlrv6cFnamLBooDCyelc7g3aODbLqJQMKw8vFu9+CJ+WCvPXK8y9Nmx2tXCxvaRoFHpWuIaZ5
jwOqpV49UknEowITlfll0U0tyHxgIkkH8ax1l33ktOHcLoCdtHF8nizrkOpddzfKghYuHLNTWZAi
70V+LITxOudZevasmgBczqJTGMaFHaZ+HvrfzaSLfa8/mpah7Vjo9jef1X4DFbBD/llZ1hMbUqBL
9tbF2ECBY/Pw2cfAdVKPVFTfkkw4e/RXENwWjPkV2hhAccEwglS5VbHmgt2jQRIRwBN6eiZBzYmk
7+4pGS/cTdNt4ho3VZPxgBtyGtsGBoZ+f8vYD9A/gKVrqNNrPuT+uYuQznU14Rau7e5ki/YzRtDd
9yTsQx1S7GQy1mk0XaGbqxsppee4ldqHq0fb8gRLmNNw4gxPEGGxixAprr3hZJW6G6KD3kCzqcDC
V73NZ+oa406shZjm6rhLyl1mZzXN0w3F89O0bFqyy+dCrMWiMECUVnv0kosP3H5UUAqhHonB5UWo
ey94SlyrnBl3XqqT6ZQTW6mm/uF0x1iqkmJUQDSo9AMnak3dUA7nwBg/xqroX9kNSyCtNoPt/Gex
lNbFY8oZ5J0nghxGwF7N7FcH+1GMevO+TCfpmtkurpfhtkq4WQ5pksU9ObiSZhsYBcUGfXPXRK6x
YY9eh5aJi72hPObZH/tfJYm7sjOHZ3MyyaEuIt/7nnrrk2q8VRIeOIyhfdSPBunrZiKhp9PSWQoB
i70dPw0KjM88eNmdeXm6h98DhtPwTwpv4gFT1wh23twWcpoepVm393L8BDpyGhNzBN5Y6hdaQhSH
4Ss7c8a/rDZ0m2faThKL2wKJ/6xR4nYRsnnK/mdrWbG/peNh0xCUfi9nM6wyx3w3cd4oAjMHhC0B
ntJHjSStGM7ZmIKC9I2AXIS2cyqRhW7HLLuoZXFaRibopWGfpVuCe3KCZKg4OcN5DMUQ711Nf8Ke
/sOfjeOSD/SFpCWlAvqDieWrtDkHQk/kBCMcmCwGkl3HOWrd00Vd86Lx5C9nZi0wAfnoLrg4GedI
Aqea98y4+7XMBIUTp5ZgYdDFzcyBgrEfQyZOznQHtgxFUjrKNpaLT8Lotq4FXHvo1F9oQhQHim6F
dgISdYf4hMpphb1PTyAVRx8kRJezKJTLG8FcITYQdnMPIoVf8riaglfCqgQHocid4tT5yx5XZJ/V
7kuPNBgeUOxL97RdTmSQsY1GRbxhp76B4fQukiy7GHV/IY3C7JP5Yivx6w/FbxLxzJ5dv1p7wZrN
oiM0N+lnz4fPYR30vCAOQtn7NxBk74quqaSTIAvWBFuX3hsz/dWb5n0yJ2tTyIzUs4bEWYHichMe
59TDB4uu/ippCcdfjY93jL8MTfmBlVY/LaG+LyZaZuuw+XK8fse1ZYGv2kzAp7ImfZ2lCs0JbdtM
OUvIZfq0evtq5JG/ViT06LuHCWtw2BYAgzJ7fhtjHHPNsOpzgGz0SZ1zZhkeEC06cUhG4YMLrOha
WCt/lVjWRqUcz/Sm5RFbHHWoRcRLaURPPS0YAbe6dv4k1FjtE1apPLICbxjZMjLJIqH7INR8KBdh
nxvTZSvmbfBKJqeKPNBko5NG4rdIYyOA5khLWz3v9UZ+4KfjeY2MkxBMI6Nq0cUT/XYFfa+xRZeu
Q2YuiUzzSudLIzs2jB0HQ2yxiPila+/mQcpAL7adPeDUwPRQMH4OiJ8le1nhv+0zWEkizvcip6uN
soRhN7MPAI1WAXIT7P83Nt2SG6go095va07M+RKfaFHgYYJwB2hRZ0bZ4WPN2tC31q4nay6eDLyP
HAtUGhDcyndKiLuTZOO1tB0s0zQzhGxQ8p3kgH5upANaT43693K5AY6/2o3j/qytvzgqyw1jN3kb
lvIVB4j+UaxmgAzbck5Z0S7DyLupPVOi6FWHslZHWVbuvXBwjEvR4dQEzogsP4zn4SeRunqnzTDM
JdEtYVh/lXExfF8kDaEU+9CtGV1mTyuwy1Kl3OdocuZaZgl87a5Hi9y1pshpLKQ6dzQzbY84e2e3
kn9WOqohKehQTWP57vYkTUGOyLq2jh2NVnsaX/xQxTWo8kiLuKnKX0Xb2DcU9INb9yxfNcx5asaY
0/j+07JuQUwC9oFTVch5wMButZsQs/Uc7NliDpn8udjIeZlad03nHTWZtae+bUciXy7d9nPRXqQF
EWtJeq4wbBkdA1FPxcZZz3XromYeORjG1S5vfIB+g3lLgF3sPaNt8T/P2TmdW7iCGZcYc5XhCwek
mxfNbyvRuXXTST2PVTVR0+GZR7PreeDjv8E+8w0ydXkWoGDOAzWKxz43HyCp3LOK5HcxePXF0zwt
vIEyhIyJmHadiqXeVtekF/Exq2aYXpaL4bcly6Z6cMLz3mFBo1FkChF/6mtcYrKm5HlW9fzFDjSI
nKmjGgHQhYfykltrywSR0c/G+mGI4Uur5oKlU9WPEfo6iGH9HQ89HN8ezhikLiyiVdM8TUbj7YqO
DdNixcvOTJc0QJXeN4ZdfpRJ/5yOxfeiFxAUWNjuEdOPl8gBiia8r0llxbdMr/dV6jSfteHmQCSM
+GrSExIs2tifSn+1myTZW5X72SWH4nlhY/8GjwAz6pJFN3PWZdAwirykWuXQSZjF4ZyvZcpg2GEf
ALNOsEkbmhnYaVOfMN+lQZqlrMeU416wUtX73C6+2DIZuyhF/QSVKIOBUjmcs41//fMyd4t/1Uyb
+7CFPgz4BQ7EdGLouhm03xJewDPStvPSuE4TqChgZFIctMESz87wsFpiCY1w+0Puv5o9U9h8nkpa
Aws2UdaI8NBq58lv7j3q8NE0xgxam0h3XSQRd6S80m0LpnZmTl51rbdTluXyrRJ2feu0fra67sjM
9xvzyPoQU28YMojCQdLOD4AL3tHN3XctrtVl9Fc5JqK0mqC9O1CyFXfyncwn/eV0Am8EeTeSGx0F
sKMsmdBvhpEZekFrB+aC6ScUtwpfktac46bl6QPIJl9H2/RKPzVdV3wWrk0N1gz2AlT+Tmvy+Vpl
+e9pjQjZrQVwNRE3AcYkyJmFhMQsWM0LpQc5YMhHTSiEWiQzJFpJV+NceDdjjfBh57n2dh06GOUZ
H2Oh7FHIUW/qKNTqtD76BgU9cs0yiMk1D87YaAdVTlesx/HZr+rknPQ6WRqdK3ykDd2b6UJNk7c2
c35jyqH0Y7Les5qACHK2jrMykU90MzzlWibPpMlzM/Ee2TzWT8TMGU/RX8pwMKuftCWdkVx7J5yA
mqTO8F56S/LQh+EbXjC2dpbb7SeL9Lycu09m7+WOz4hy+jlvIOOWxQ3q8Ms4RcjtZpQdhe5jbWAa
eltstZkb9TWnQ/vTtcZzls3W0ZJq2M9+c/OZWrKgdONBt9AkyAPe3Lm/Ks+xt7OkOYhCBHdb+gt5
baTtY7Omg3PdOceRpx9YbQ4O44XTn5dqwQzGGIa+wMJlqu9WewzzergwCggbHCYHmJpb1dOwgxvF
Az/wQXNXchs986umC2JPNutbAUzrOhbWybBGE8+XOPUDJjbixh5PghrSZDe5e60hhVSCXQ8TmTZM
td3vRmv43IrsNN0GX6SwllenJ+Apo+HLwd0KtyYuD7q3EGXKqFPqXD7/aMGTVQ7LwzFJUefFiMd0
0KpAO5bU2ngR1b5+AppvTsi6KIv9ohqcj3mmIUfGw3Y2+0+498g64MECO/Z/OjT/EQugQwT7nVLP
WSpYhbkdQqLHY4BJd7dKSH5I9JcGkaZ5p/HP5pfUjrGA64MDF7JLe6syIwu0klG38uyfAs2SBOzw
HhniYdPZw03pB5PVvjva8NA8erc1lz5aI9PPVKBe0q59S2bx8LuWt2MZ+dNWnX8Wy3YhDJz5efZs
417TjeFVQxekWRLUpoe/GCPAbO+HNifNArEsmrt3rGtktWofA2qHwJHkdxclcp/QkJPK0DaGCLz+
MtwL2z0BZf89VPE3ekM2spgPU239QLd4mTvuYm5REy9wIUJDg2ZQ2bz3w2Q8/vyCls+bW0On2zTW
g53AT1i372YcXwxCvpGcwlj3v8uEB6eujOWlLaJvpYWlgFEt86doLw3GKesn6VeMWnA2gYmqmpOl
+9VdKx4Nq8bsuSy0DUwsggr2jmiRe+2h2wRZHjk7xxxgcY/5S+ZwRQkCMpNo/SdUvtPijg7mMgq5
tWWlmq8M+lljHrJ+kMQW+VF5ugPjsJn9zr7pq8+EvvF0b8m6uKGOhK5r2WiulE0rG6+4r+GRiylF
6Md+B/FGRwP47MhNHLD3EU8cJHh8+WuGUE4l0Bu31KlK0x0nQjZ9YBFP9D/XIQnEfAN+dD1fsbMB
H8zZwf8JlbTBFkBC3mImEzbdFHQW/A+r5IpjdNttfc6lOKpSb9t2OcSe9oXfVh3kkh9oVlieptkE
atPVx64ToCrz5jxAvgmQqKetHkXDDSncZl7rTyFOZY3mmc6i5JJJhzuqMSC27iPkj6FXddQZsSfU
Y/ueNfAnvPwZIhBmlwLMQh65M/uMab4CGpq2Ah4TGYysvBhzX15AmHkEoV086LpdXHLLpcKt5Z3p
Mq6URjl4RKK6Pcc1Fh2DoRnrzRJqXDKBsgqfTRN3+ljwUHB58tomUejWcQ+mRf9XudrwUojrBNyp
JQUhkXl5xseVo5WU4FXTYXxyytSHSkEADotVi9icJEfYegsBP7qxa8TmIsYY3NJ1ef/zMnm0ugzj
9D0thygUtvw9Ng1uZwWqri6G9iYZ+FPsYOIWaT1UTKiwTdR5e09/rgo/v1CSrV3oGHr1Dds7kjqT
p54LshDZez0Q0lEtkXueN1SOMVesMpk9WeJXIoZ+33TMBInHYri1pieE+fc0keM17ps9RajLvUyW
CbPwTjwlCypy6Y/xVizRGlSkcQLwmBsW7Oq7jWGJDBI1YTTzj89z7vagot7dRlIiFnHUHZOW6Vvp
PujlABEVDwuHLjpdyQWrM6aiNCD/Wm1sQKNXtiFY4gQYc63U3wbpxnf81z1mNkQms/IfiYqWy6In
IItanjIlZb+uOfTniL4IAGTtDXhqF+YSGYVINVXWeWOek0IbDuZYfjLZfhBUPQyqi38bimOXN6QY
n4tUg/GoK871zl9VhDs4c9s3eEr8rM5Jt+ShQDnU8FkYNA0HNKzmyAANJ9PAm5frkPojOLyh5i6r
UKkZR1aTE8wd/L4U7Bq2xrnC9Z945s5g4Cm1l1o5HzKWOX2QG3wpya2oLdbU2HNZVPO98ju5wyg5
YGdbupuMqgarChVIIGmfotwzn+K0j89qyGF8TZ3YalPsH3xMXMHST8XN9pfjwAydZpZ8oHOlb8cL
N+LFkqYeglDrjmtSF2QNwoPnpGPo4qPfo6D3uyzBkq9DkdjWaVkfIrbgG/avHk7rYThJPR9OU4zZ
h4hVtWV5nIA6Vt62Q1Eph3nciUlNB8RcTBoANabEnjfswLBwGbjacFynz5GXFvvVKG+Qtwt6iRWi
XV/+/MvrPf8IXBcxo8f+zOmOl8o9GHheMa2WX5ydaSZIzfk0uqK7MTEk2WKJQ+2W8LhTQEseo6iT
SZ0qvyPFCdI5ga90tw0Qw7AqShr1RvGe41/YZKCPt2Y7N9tFYwCr56UH/OwdinIb5vmsbQvqA45W
r4otgyVMbcQOHzrv/iwm7ULUhGbcCci+G/2yM0ysddZIdLM5FFONNwQFeg1AQyz35x8j54kO+Mml
0LIyABza79YqirAs9Z9UU36CrRJXD5sloKFtpVvZ3Vejs3FmM94mgEqvGaF3tmkQbtI2Z5CuEyKh
m/hK8Wp6XR7KLq1XPcPIP6X0ylEg8chyn31RSuzI9/jQXLh7ubx6DpH3sWuaA8hKmryQWM/E2T64
9SXBmfOwvtS9qZ3+fEnK5Mo+Jz7ZcBfxQuA1z7MB+2ok06BfnYEe1SgUZEjXOP0JNf2PBeH+Tgb+
9/1XfftRfvV/AMH/Agb/JyL4X1/+7+AHm4bjQHn4f6flXn+UafFvtx+/x79jI/75f/tn7RS8X9s0
6Xvybfa6UEH+FZdz/mHogum5Y4r/ggT/kxysm/+wfAYmBI98zujM8/8Vl/P+IVwbQw13rkutji/+
v2qndCJ5/0dcjjSSAXQBfyQ/zhDGGqf7W1ita01vdCan26ZMMGrl3jiQHkAtUSZcBpatbS0jOtFc
cONce24Szd5E6JgwZd/Qo3Z0TZxr2h3+9h7+3zJ0uvHfM3SeEC6eSoO3y9T5Y/8b1AKgjciUywCv
N5ig4RYnYUWIZdNNBDM89oSIIE89LPfWyTA32AWbxLENExpxAlTpCIB+hIMtoyLDG+pjhG9h0edH
GxcVwXPqCJOcXPGclUevxIAujLNmDe6lR2fdqFgUxyqtHgYpLlgZ8auU0fcU0vlW2rj/NaXxODGN
eWu59U/TLAmLpZxt+2jYe9mR9C/lOQnGUpvSPLR5Wmb6iL5fMMO66Txqy68uTqZ/UrvpH6xCYXUv
tTkkntTm/nFYHN7jQlEAUw3fO9eE39hOksDK/Cya1NoMioB86fj12q/Uv4IZI3SS9jKIwWIFvpYu
zy6OQwJT2t3vT8Q0YCF5Gx/WapALpn5DwkEe12hYONRI+Db15yUBaqsch5v0o/mWd+/Aaak/h8L7
2vvU25mVYi+p8cc7Xb9NeUwG6SqSmKJ7KD3r6d8ZgK/jMVrESeEu8uIjwWTt6FZU8YnPZvYhXOQj
FYuGvensAhLn6l0Ek3nxKWUuExzV2UhUHox9prTq0LvGuyT4s/eKoQ+V9RpzcGxFWqAFSXp1SjiZ
jH3ojeHM4GrbVv+BdqPvaR46FShTmal+9grTY2rmn8IonUczVFfN+dLXMgJ43p+RQzFDr1V9SNFu
dHJyZj2/rd649Kn3czJgEXdwoQI4Z/h4lQrH0R4DIPUBp03mBRiokHDzh45nZ1fAsbUdd7qQ71nq
LMYAwKrm39tU59tMGu98jf4Eoxlbn9Xi+hy630vnzm+eq4jWXPIqzd/qMuMKTK1P1jEku8J3ICkR
QXGXKXuhg/e7NTMgMydiMZjhvNF/KvhAd4USBfUK8l2AYbothZGwqqWYE5cKC9LgeXtTUZXS5nDm
TeTBfWbRmpXFYtjWHD2SWtfuTeW/IV1l+0GXDIdbTW3WjMMurcwGC+T00NiQn2yyJGjq8gwdWDtT
yAufihKLPR5n6ob64qc2PvgD4nOLGrztHThO/Ui2Q8YrwWyu9hO02WJNL9BHFoV/LqhhAWRQ50cz
JUhYWd2TlyfZzupnBEK1elaG4rmN8kPb+tY1iY327tAROuX9f/4nHqw9tpNMw0GQNMfEKb9nCYxR
3TyNitNC5CfqzDpPRRxkkliQ7rSS9460DlKRz7HOcdY12mUMa6KCVJFKdxMNJLeUDNI+E/EXebns
iqGdaglcIUmxTrXGGWxfM9InOmoK0q9/67y//ERGEBoQEFsST5YYr5y7sXk66PlZ7PIbat1HiVdw
5y7mW5XwdHA47h5FwQwQ7WiiApsbNdNRotvspTXJcupyrsMsGZ8WlPcnq8sdmruzb/gWqrdELxXT
ZXuTLGV8Is+cQri2qxuwxgU0nXPMFzV/ulFoSr8/JrHst42keKyo2GfMjb+Rk0N5whw1DOtp2ypO
DoPAYBRuymMEtHs7FX95Sa52ZfTh54VxdsU3r2qQKvxfrcq9YECh2/pDNwdxtNB/mcpHinMAvE1J
uBY2IMUrY5CbZFJbwhzxsnxbLEARRWzd0467qE+h8MWWR1/Z2Huo1PN5Bm4YQJm5pINFqIE5GvFE
88GvtsV9TiI2L/z9kJbsoeL41vsUmhu4jQMoFd02NoGhKYMKRfHScLo4xgpjo11JFL87qiO1qnWz
7DGaEgOdnMsssLljuixKbtGEdMl2cXnJPHUw1vzMXDZvbfxk0r8TZAZbO6RmTzT1Iy9OoyiA+PG/
ZugAFMkW33PXZXppMmRt7Nq+4pj6cOJRA8N6q/XJYzCS+RvTGfOdxvX9TE6yC7qBw0mDg3zXvmdq
lDsAQ+82NPFA9cwV/yx6fcSMjVxnCOoaf6W9pHR1QZw3FPVmTkcfTYc4OuAM27X2sCcG96QhZy46
0V3Cdu0E4iRZ1E+zp3ocQxW+OT/w9BazqWjv2tT/qH2gwr2E7xorC8uOf8dKKncE1ZmRUR2+STz3
A4rUO13MV1dO24HAy9YUUx+2MnlwQvhyhPK+m4y6PUyLUdz1cC1VHyarEZigCzUvcbJ34t4h1o2f
qsEluoPPdNY8B9+sxoyx8jHYR0zs8U06xBft2DiNPfDDxrX8bbok9SVfXyZwqH86kV22bxtfSQ4w
NN1cHDvh7CPWfw4smIMw53PLwZYSmJoVqsBKY9LNeE19e75A3ojx+ca92I8Qp+gmqQ/AH+vKtV+t
JPqlqOg72kXi3Kyh/ZxlP1FyYHUE9cU3RRzhYvNWXO7ZqoXrFS4OEhvtP1/WL51V4tj5uGUqNHRK
UDiU6XJbNx2W/o4cJP1lpE/qqA4ywb1hwXrkbS4y7+Rh/903af6LPQRJRYUtrFfk6YaWpYgGT0La
MhtuDUm9c+p4v0m2wxQlsMMg7DvoYMiVl5S4EJ1G6oe/DpWSOmVYzOH1PHMpwMx+E2OFN8ajA6wd
JRCTOmKmjbFEg/3O2NKajnKyYQelxnSB9UNDtnNcakllgBc3+yi21Q1gc+CIZbxI3f+ie+JNYt09
R7YT4xbgXzFs9L99GU2KEBdn8vDP2zXnJF8WM8UIwnhbco1epvVlbSgNY/nZtOioM9fLDb4SyTOJ
ebxwWussEvBYulnFYTZjfhqhNUFdkxdK3LCr/Ad7Z7JbN7Jl7Vcp3DkNdsFmcCfnkKdv1FvShJAt
m33f8+n/L5xZ9dvKW05coCYF1MSpRKZ8GpIRO/Ze61s0QvDh6Ztpormrdj8gDPSfBtdwIKfIeMNi
Z4RLeGf2yZOCLvCgaCnNJ21jRJF5mEpXMhoQ/ljWsA7KsASvE0RUF26AvKLd210UnUem2mtVdKZn
5+tQ0QOgDG2Ai388L6JPj1Zd29d4jr250CLGyurFpW49p72tnTsD12/VKQ1wY0R+zSy6m1bExC/W
bNR56zsZdzeThgfdoQWTtzVyU2yEHUmkO1FEwTqYHoXpVLux1TZ6nZJ2mqxRwfkRsjJV5ictI2E4
zUgYPWCFOb+l1edfc2Ei7u4xPqrNc5uhZ6bGDL2WjFdquvA9B9e0cXOHQQDriCeGQtto1oKOmJ5o
ylMnWipOS4QMznsZT13n7WZqxnuO2zNMLrSkUJ9LHFkoZwE9OUNNtHRK923udzgwSr/uzFvLBZPK
148sCVqPvzTuK1GICV63PD8gLXE9GFSmg7CSQvSkmbg6pwW8KonNGI0j1F3stT3aWkSP5hLgaaev
NSjTpR3KZSXkhDVxQ5REUHMPBFNtFZuoo8VOw41lPrJ87wdXz3ys3ejh2zn1dLshHN5+D/sUsVFR
r6sFU8jEKpUUgmBEgqL0GPCD1tbZXhSZj8BjWwJuup9SKPdJCXlhWJwLzIL3JeI7i9iG74ZMDt/n
J5Gqt4NT61ckLcx6YRAhGHvqIC5zVlcyL8DwsUUj7EX5pG5VrG/Mg9mqx7Q8gBRcMcJSOSHETD40
BHz4MI+XBfo3zzQq3NOcjVuCTFe9K2hIUC9BEGcitJ703CvS11SnThzNQzPhHDTMVWt1x6YpUCEW
u6Z5LosZ5dZU5g8u6RLjiInYbKp8x+2PhxxZLrBybEQ01A9KqXo9Ta9yRNDZlJPu6aWTrDOS2nfI
pfcoSjhrLEN86Hu2uIhbZqJKexyqzNiODvWuHdFsK0pTeSVmFiEQuOu2fWp17GQajZcVRbEfQYz/
2qOto+I6GLzT+5re5C4NNDwUeVu9ghEEg63zgFUKktDB0e90PXhDH4taJAyuSd+Xe8PEySI9Z1Nd
B3dJ5GirkZHPu1pdWvy9uyDMw10+oddUusW90Uac3+DIyk2EDQq8cDAfF8z261rH0SimBZVEnidn
tW2CLWosjoe26O6tmFF952wqNW4OHVP6HSpZpP+x3dyidPXQ+B50Dm+rLs0mDzz3eOEHP8ShfSsA
2ha9Lk4//s3m8HmLmGQF4Du/ievvKMiHC4t8GC2dRws33ZRBOK2TOQT+PuPOiIpiRViFcRCjExxr
LQv3TmjvA4rVS+Wa7blxd9nQA6Ivo8wjsVxGYDFItqhIsfOG3MfjE/YwyAnEL28xEHKzK/Ezx+Ar
T2rnQV3/PoIyBYo9RiyXjNcVBaUqHVeVZ2ohX2vNN9jeNqittqGAkhW6z4Np1jcYSR+V2A19zVKA
XLSJ7Wk544GAfcifHEF0aaNjkK2DwOO6YhmIQYMxkyHrL+kAm/Q7m0eSe13QejbVc1ppV4Oesd8A
brHTyfZbVdEZnJQkbJTzg/TQHWymBxROiPPSvlcOxQh/2abMOGBWMhN5sHaCKxgFjSUCkf7SxC25
xQc9VbfxoN/OEToHA0m6XlmhZ/ZsgXpaNwhdILkFJQQHfVPkhvnW0exbN7btl0vc3GYdNAHEtNHz
wJLTV+IUGWL8PCw9+Ztz19ywuKCcLPR7dmnrOVIIR0SI1VMlEkBpzNyltb4XAKqlWFA/z4AEAtDG
kPIqejAdd3tAllwcadSp9b6Ns2E32jkqm1jMaBAsVMEqmAOukR2Ieo/2EPVyIGM0jHMx6p5Ne2k9
JZw8pnTIjzaHk3lPV6G/0aS4JG/bZW+XCdWo9INVKLapZ6VBzrpVc5IDehPbe15Ftyhe2RHM6hCA
oPSsPC39uYiYp+JHClyHvFqLM3UcTJvK0AFDxxp9dq2e1mSHY5OCSbjTSJJA61Hf0EYByjJOmt+S
h5L0eLRsu762NQlpHL6Wg1LBL9R0khaNtt3iaJAzWc5bycQxAZVXy/qrdXK7cWfmfn3iJxbgiXbm
KOwW023H9He3ZFZ0bPDlKfNgHgT+Ebg6qnXoxjeQQgiIXSPdI8rapamdP6h4GQ9VI77VeI2OChKI
eGhOQoUWM6kCobcgLhexm3ljuFm446oYe44POAkgibpJ9hTH2rwFvPiFnXK5UUHaRSVUl6rJvuSZ
0u51AqP8dnLeArfpD/UUHOGwgvyL7fmqlggeAI6Yu7J6ke6BQ5eS9apZMf3+Go38hG7dWzQHGGdY
7sEoVlcRWNUVMoDuJTk1s8qKXkVBt2+KGGeVSQC5WVfWZZ7Q741sE3dZEipepYfiRpWTjgY8SjEM
xgm8g1ixqOBBb1QFQ1iL6Woe9kBQhlcVImzcdzpFuehXYzqiKQkJUHZS55aJG7uV6tAYL9voEDPv
2pAHvGrBEV5aM74j47N4oGVXHQcTgGZU68VDkT2ViUpCLmrb4yUCsvBglYCq0Tn4+QTDoNfsFK4T
8yCTgmDSXP0m1/gMpTu8xE6cbBt13BZoj9mswISHN8QSnUq11Xepic8tstUBQQonzHGpjTeRRw84
9L8s9NchO5XjIwSJLzVxAAHW782YIrjPjSHwBnoLmykMuJilMIHJW7A2kNLttWkxmecpX+w5fbPG
yrgdA5RSheILyDI706V4TpoZniPoPKzg/WfmzHoy5c+4EGvfiIev2HvVzcSZ6QavArmqiNIeKqUB
412a4Qt+zK/YX/qHqmufwWk8WBRHz9j1W89EG7dP6/gLGvScVdoIL0GhorRKp+EyMZpLJZXFHupG
GkzLXQyxpYHc0oJwySXLJeawtXNT97ZJEGg1M3dvH6fHvNFWjmTB9JIKYzC+vwysLbexqnj6olYe
mRThnviAbDORKXBNfjBm7Ff1B3NG0mcCMDR6jKC2lGSaOIJRUzdVutURBaxqSbCZCbOpm+DOVS/0
tmd0IRHeOJg3BfAbh/yZQ664LlPBYsXYcERvaz/NbSVQq/bQcxhtOJKnYy92gYgcYZIy998mSd1Z
wO+4YHgiyeORIpBMCYpT3M6mhxzuq5rCvuqFj8s0KkrliV6ZgRiVFqfTtN/ggjfrImqHvcin2BsI
b9r0Zg6dIU2+Aq4YKIOGp6awx1PgoOJUYiQWqh5xM2QzxgHLsC9deE4aOAN1FB3znhMRBP16x7gb
6ILkFsWSYKTpsIxKSTWywRvVMZPMGOCR89kFfjRLClIjeUh5z/qtafseUJIDMCmQ5KSCTY5HGmxT
oNOAa6od8T7jdZZ/FEvfb1LaPRw/fJemoRcobbLPrO4x68z3plchN/HrpmQ5NSFJx0SbsI+b3xWX
/T6PMfpVIjtCcHtnHJ94g2gPCjJKnUwGxChBhasr1rKMoHDEaZW1qslXFo39ULpOskUaZw3EvKpP
isRR9anuw9+YVwWkKo0ISzJyvCH1LeQ9gwRaYdiOOJQBucok7kql91gq4baCg9WhUlmXkLEcicgq
aDwaSP0T2FlWEiX4uUxKQTskyAV31wRpq4S4ZUr01iIhXISX+hpUrkniuehJvbXTVSgxagaUkRsh
rCM0lGRF40tdmySVuy1qa4I7sWK6gs4twcewT0ZvnJzPqKSjdRWR1wbTzh8lQqyVMLFRZ/4JXAwu
SABrbMnVo26bbzMMMvDMEGSgkqnQyYhsgyUngWUlx4A9ohRB3HhV+51QTiCWvlO2kDdrbRkENX4C
Aa2EhNZCRMsimwjt+klYn4UEpjkSnRabQNS0BJxaDVdNUXF5praBCjSnh0CyxIlgxw36oHydpZxM
MrsA0aamoNRC+j5N1J27OpYXnzWvsU3kX07q60rI39cuN3UhfXuTzYEyfetYTlfZPGGmJK1+13Hv
3qlavUnU4GxWr9D2InBfy+Qpde4bdiGOWThu6wawqKbQs3T4liJRYk9AqAGxLpfouhp9tUNHLMht
Zee3pDMyIlkPxMNJ7B2aGZaCi5A4PFeC8bTAS+DkGSrELIWWrN/bnAfCgquHg4Kxj0Ts0deOAkym
kPfwB4bgobErKRLLl4mr3moHHVpfQbylhxMY07oBys9JUSC67GxCYv40Cfwjm+TE4R7FVyKYNw+U
L3EVbMoSoR4JQQjTfhCJB/vAzvNEgyWXmc0sPla8FW24QfAGLK2N7uDMtGSwJZaXOgjYu+XVcibH
d1xM0l+YUqxMd8tcmKAWzKPj/L1OnJ3QE8TgY54df/xRdIq6nymB6HoopzKiqyyxiYmo74QApMgn
9IYijg7uWCDOA7a4mGAXoa0/p3n4DiTCoVyGSBEr3cFVh4Np5s2Jnue9gdhtNrRnC8Mm9YSxQsBq
XzWIj3j1FojH3ec0AQYpf0gkHrLRHwmeHzeVBEei5PoWS5SkJaGSnHtpV7imuS1oUjLnmkkTDjr9
nGvJGcdP4Q0RSuR61N8aziWepg1g40GyPxq5OKZLBepGDNXeWJrXDNnXCgdsu9ZTU11peWGdwcCC
x0yKjSun1u6PATaBLpMXy6l2JufbgWD9p8lMK4Bc30POGHyUk/FKTsbp4qG+kH901RbHwDNa+u5o
yXn6ICfr7o8ZO8P2LlJoBJBgdACmmcp5PAjdm6yI6P43deqXhYXH78aVM/xaTvMrOdfn7J1+1+Ws
v0gZ+k9Gc2buDp1X06b9GBe36qi29zEJNuvqqVg09d001oDMIGAs/XhYGPACRh+KnRbhMWrAdJ9Q
r+yUQdN2yrexN6rzROJTlLvumv1VeKNGGdMg5ibxzLYvARKOWB3NcxAsOD5c0PT9ESdF4yNYC7bB
JNeqGIbDzJW5OLUCvbmTKWWpvY7GQX9QVfK3aagHgDTOme1rfBSFhXPt1iaAr3A44g7aqY4bbThT
l4eqRyrB9FA55aAHYY9bJ8ed0iui7sSj25E/0r+cw8AvZn7WLR4QHqPrQHsQYzHNIx4nJdG7vZEa
eOyMgitP90qZcfzH+J82ZcRAolLcHcfR8qEzQdZPQ6qdcrg6D501nizAKi8YHZ8HR03XEeTBrZUN
2QoGyuQ3TapuAnwtYEww0YTx4m4wSYxeg+M6y0rj1KCDsWMWGv7XO7Wflps2Gt7teFHOz9BefEhz
xFJjll/3DX8De7354OiUdFEEsUyFnoEU7iHN82ehqaOPQrfEMDFrmxisehZVVOJ2kR8JQ6jgQrAm
FKZzDUFDryxlqvjukqLGiw+LZkyAVyY5EB12oz41yDjgBHPrjqrGJCRDBlp20DJw7dyAy7oH91py
tFZV+jXqqVMwLZlCGLeJbmN2zqBXYBXaBWreXUfYEOekMp+HOF1pUTzcZ62dPNZaTfu0YOiGSn81
Jw3JS0H7JcLMTr9nOOsa7eRUZ/CmoN3zFMnRq9QlZSMF0DgQ/o1qHQ/jUpnwSstcvyZm8hYgw7r2
bRddGhUXT610ezdwrnqn2xDEPLUS8Q5F802fpjhU3Xg6mB3DtXA2CHOtSL9EL7A2w/HOWRqk0mjA
6KGH0DWgcGQ1qh4bCi9dvnG4TdF7k0DXbsQ0uY9xCacrmjImSR0GfYSAZ8Lkz0Wh0bAhINV35WNC
44Lo3S5BXjhF5rFyEqZOrfqAqJAaBpSu00THoDXICisaABhZ0rPP5tRSXfvKEkROd6UboG0sc6+A
19nAPtrOTVoc1EJXETh2WCxMkPwO8LtjDuJqr8g3TMcVu5vBeTnKbBv7JizCjtN2O1v+ooYm15Mg
CeSAsEYzDVtJ58Dvba1N1bTVjokcFAcVssMQtZ/1TtO/0fCkdsyJaK9Um35XDld77k2vMfTy1Ujd
97aMLBIRqhCddFBfwyq456GZ9104jxerXpxTUpoosNLhM1Yyw1dnWruhWtHpFBi1M9I8zbCvD0Gd
vQxZmV5y0WyJ4GxwrzFHMgbGTUVphJ8ZplD7GMZ60eMY0wkgVT1t71qXRojvoPbEdSjUNZTc9DhR
FdYxpKlGN+dT25N22ISYUNRIHHLpDOD0Q6CSHRwq1WUCtpD6tMxvDNVpBxrlvKVzwyFHndcYf+IV
cz2qzjG5N5sa07GEH8/htKKkxfDmNJvWXDRfi3vhlWpcvDB9n4iSHIZr0EbThk78owuPHZtztNWG
+IXCv9oadoZmWE0KvyuGsx2q6d1snhO6wot2TXvnKdAIMOtldyBa9GSXqgWgJsl6KjEzVeTvHvtg
ooqMAvCByrFyyeM0hgmWfMkwY+ztdUG5+lgl5TZ3VeVEpc3X1E5Hw2U8kDNIIIq2OYosDJ970g/Y
l4zHJCyMS78wiMxqO3wmpOokeovGVp4ZcBsT1mPT1o4lyBWUmgmTtWrv4svzl4r6vh77/rLYtQTw
upt+wleNMwZO0ZzWmzHh6pswB/bxghZAa7Mbc26az1n2GVzSIcEadqdT5aWUf4c0CIlIKdgNGnJL
1sJmQJJkpEvCcip30ULGrRrm6LANmpqu0mO9bvNLEgc7QFo6Wo8gvOCGeaIZViFqJSxh5jx4yMP6
tlEManP6R3clwa5rPezMLRZNgPiGezfyqXbYuAIvTytnJweiq2A20xMZauua/tRDYHYhIzn7yqYN
L3DI28+2ggfazwrg91M4f+31qn8QTKCdOn6sly7zGI3SORvPERXBGm9eeSoTQj/qRTlGarAGDB5h
CQAlyzNoh+ZwMxQpslCL47ETNhuySbZCTxe/NWwP8Q8dusKkbm3kERrG6wD2gXTU0BsbAMK8b9UP
UedGzTGng4gEs14rZB2gp6xjRD3Zdmpz7eAyjMNSGE6H0F42ca991omz2gWBUnpDj04IH6O+gjWV
kIKjMDIVZclk7R7YxnxIoocyhoaZWhJvhqpkZ9J5AompKmc+f8LXR1BAZozBWf9Mwnp0ctriUkbU
i/0EjqI1Sg6uEAXWNSm+KyBohIQnMt/H7dYlNw7sVuslWVB6zcZYY97Bb9BaxLMPlan4RoeWmwrv
ThkkfgcKjnDCK84XSQ7p1jB8iEdWm/2IRmkdF9kFd4m+R5m+QldgXiz6/nDNOMeVWfzaK669R+Zo
XOPSAjJASvFGY5p7tnxDdETEdsSKGlYZg8NdZv9vRGVSMlZmc1gW+/d//sMmxFd3VY3RjoEQTzNN
hH0/K93ISer6LDY7Xw+yV4MCg5ARdAdlcXInsnljxg1a9TyOBQJtIpwj83aZlbcqK3wCPRf1hOJ3
DcXlDsvVeqIoWo1V9MVZzJ3Z2xep+LCDhPNykX/naIeyo6lXv/8EMlXs4wewVNUxXUoPE5T+rx8g
DVo9T0el83kybxSmhEGAxwHEJMe/+SnRkttJtOnfaPE07WO2m/zeXF3q8FReV7gfpHhzuwz6uJg9
q37wZBZoZrRpwE9XGsO+d612K8b+RSEz5ZThvFylOq2H0iElUEGmltN6sAaA4vpNj9T2GdLSA+32
Vay41gY6cLwelHM+hpCV0uXGLgjGyZOx8wcQi+iF+xblTs+pBD1diP4D7Q2HfI1ZSSG8XOdciJIh
GZR5w7gwa4cCm7FteIODws+lTlzTYf1a5imYqNg5B0Btud12Yxgc0DqgBmNvj0rfMIabFnFhqb2h
iDlMKqHwkVHc5wJTVdE8R4ZzGDhsZNDzFGPV5/kOzvUDns3v7Ri+m5O4JE1arhr9zUrKm7gRN2kw
3ApRPuoDIT+Kda1a66ENlydoy3hN8n1S8xq1qzwscwCxFym82VLutMkZRzL5LOoumoKbairoiyaP
4S2EIYR2zX2UkyGbofIa09eZeZKbWBvGmrd2rxj7oVU3VZqZ8D5qgmAmBydHauk7Nzb6Ddp+czVP
KZLtPp6f4zRCQJSoZCHRrzOQU/lIaWRPwVlWTqIovoIk4VikvqIgSvpxJ/+fnvhhrr798x9v73ks
qSRdE3/tfhYGa7ZLusVv9MSnt7SN3t7Hb9+qf/F7f+ZvmJ/Qy7osAJZh2paw0M7+mb+hf1JVjQw6
1jpy6hyZzPGfgmLtk82zi9DXRlKLeJi30ZYYXv75D+eTbmlobBnNEYBrWqr77+RvGOTr/bRKWa7h
urZm26y0Fvkgmiv/+0+CYlGOQYS+hbCDMYcG3G5dbK6nMG9eO8QGwBpUL7VoaSRNvw2csKfkUJ8I
B1VPZTs8G2Py0lfNxWID2KI+6enJxPW6g9pGxWSv+SiS4j6/aOOAoSeHZTHNZcleIm5VN30eEUK5
w3xAVk1XsZdeXDIC9DG5/nRZbv5Ydf+j6PObks25/ec/fpVN//iUjmFoQmVdxJdtfviUOEYiOpgl
TWfJFhI0ZYPvRVPdqCS5/nuvxHXWKEA0l5WZXevj8qvyFmhb5CaKiXmtqZ8noYMsRe5F6u3vX4nA
wZ8vnW1asInpIfEPQ/APGXD486WjyzXmoD0VGnIhk7MEwxve8H1O46ebZby4q+0DoMHrzAIvNjbw
e5awoENvGA92iA800MZut/QVs0D7hf/poSjyc5/izZ2H8s5a3EOokJVr2W/0hWHxIzYsVTxhRUTT
o02+TgUnWJNOpT5ZRIIizFrlRt/uEa61625IJ98k8MmjFfhmDctLXcevBsMR2vcYin//ZWhyN/15
t+VbcFwBXR4LgCW0j8L4QNgINA0FnyC6HOzIqyWsj5YCGggnUVUiBiifq9x6U5xhrQNgm+KAtt+Q
v2dK9O3370VX//JebJk5aTCwNXWSJD+I9OdomlAtEBia0eJaOQYxvl3VkLQwoG6ZtOxrJlVHaQmx
SN3iqSs39NzMtUHLjuABEvr65j5h4DGJmgrcfoNw+prT0yCP4e7ffKu2RegOD4RuQVoULCq/3kNF
Qj807SZov2bwkobEhNjqCDTeoodHX7Tq4ocWlUbiWruFCSoDziclwsPam0RRM29s6DMN2gK0ReMA
ytgosqyHsQIc8/s3+pfryxulDtThfvBQCRa/X9+oCGvbimNbQe2QMaCnsjeM5ks9TtdR9Mc2aMma
VsJrnyzfLT18x6P4yjnifsaG2bfh37ybj7XphzfjyBvgp0VTtSpmLnaGJoKyYKJDn8IGgdKIFkrf
tn/7cj9q3Z9vbvl6lJJE9nKtAHJ+uKFsA+vaktmYm8GDwCUlAN3pGq/PR+4L814LMzS0c875pFRg
XeGoOKQE+Z4TGkp+SA97BbrsmbHwOmzdTZ60D0tMN4BoYYgGgTttAhHfYt19JZfwW4ckSDEwN9cO
DJ6wkWZRcV9pqK2aQQet0Xs5tzOcj/6IVQX7dCE48JTSdOsEDB6y6bFy23YHEnz2S4Fdtw6Uu5jO
E5eIjh2O0Zvf3x1ypfvL94P3FKSFpdkmW+Iv12M21KwtO64HKZ8+VAuqpxczSza/f5Ufa8ivL2Oz
ibNZOiavgk3o15cRi8VUPOC5NhL7GDoToqZ6eELc164Xl/ZrWs6HKoJEOY2EtuEk7Oc7Y9ZfAicn
hKINXpvAwY7dvnOwXBVqCiuyOU5Z93mC8fz79yo+rkG29et7/XD6UAN4xnpFpzxY0E3j0WxTG1Fp
kj9zDFF5ygdkbBW0p4izALQDHDsTYY9eiFF1TZC9crFgP/rTVBu7dCndLXg/Wg36mCJrdAL6NTOD
G9E33oLx8qkfzXJd1d3FAtLK1PhqSrl91Q3MgpPotQjrxbPUYfaiZZZuOLIilJEZY6ek+dpZDLYs
LYQ2ZZafp44uZlTJKWOo+FUehvtZ9E86uA5vmaLhey7HigwXGsIv6vBYWOWySaPs6fff4K8lg02p
Rl0kTOoj9nHOoB+e8ah0uxptp+sFs3Vy625dcZmdBiUwE6Tfv5T21/XkR1FiG0I3TKLIPuzkU8L4
WJ78vUFf0DlN0jo6dMMup0n9Eo3IJM0lX9eov4S6rNM+bvxuACDTOeBHcbOdMH/3nrtokIEScBbu
/De3/l8fMM7h+OFctIU8YR+rxNlayrh10wB0sn5kZrlzayJdv/7+a/hXz5dDUoqOl0yzNd3+8DU0
ELz6wcpCP9GkmC2o1k7RgdUQRFEEKOXRuJXe3PZ3rY3ZnqHAcM5q8ZiM861oDZ+IWaLWiEDz6yUH
z9fE0G0b0sVCNYjAlIHlI/zC/LuLR/3+YfGxHbSG7J7cJzrBeL+uCghx2FrhZ3lIZI9U+3twWNi+
+sinrl7brjzlOgDpBaltZjFiygYBw7nu91/ex2M/KjRqH8T3NpMYm0nDr+9iIERlQf9Mf66yyVOS
xcaz077mLvyCQr8D9LqOMfr+/kX/0myQr2pxvLFMZoqsiB+umJvPqmmnwvXcOtjmOgBySkqy3Ssx
ep3lPiCSfKaBjk7O3dWR+ZbE1htyEc8o7WwXKWV5kdrsJhG3uENOXF7ZNv6bN2n+ZSl0ZEuQKDiW
bsvhSfv1q5mUWitVHTtBywk7TpptIIJNkOCGXkZ69E26ZEenr7D4CDBfi/Xalg2jWCt4aaDHrRLL
vNPH4XsSRRsEvptwYNKhpPHNaKXbNJo+10V4dqvyazPDBRBKulxL/kuH6Cxnzr+NnfFh6LWbeepp
4or225yrD/1svmgtgu6ZpMOGOZvtbAq3Bg9uNOnffAH2v/gC8IngaXUFT5b7sTYGaQFETotsrx1o
g+QC7VDhWX3Ur0NOZVFKgydjYuuT2HpeTIwehtrCYwzbOwSjdyXxPSuV0YsfY3yYCBZwOiibiCOf
7RoBZu62GN/RnYRth6R2ZpGvx3DTjEz2bfBPNG5HBldIZxJ1fLNC534w3BdNj89aaHj4lPaKW32z
lS5b50mwpr3+svTLe5QMldfrZG31SH8mXOZEvGXZhJ8ErlSWYs+sxdvQddgBjHCVFOO266xzqaTb
WuiLD5dBkdUzhOzC0AHR1n4t6AOEhsK5dGZN1VILPrqlgE9GkSCqr+ANrmX2bC/YV7pvv39U/rLE
g02wePptDoaqgcD+15uwt+jb2LVBCYdWedkJFMjlDkuPRqjbj1f6n+7W/C/ydesWg7mfvm6PxNP/
+EaAbDdLa/o//3HTv/dfo29NM//chvnz1/70deufaMIIk06s0G3jZ1+3+MQ2L9dMTg3sv9Lx/Z9t
GOuTbRJ/ySMj8Prrpv5fbRhN/cRpROPIZOjsVIar/TttmI+rN1Ii4r+5OwwaRfz4YfUWlYsctupr
5p/iJZj6devQcwlDhlXZyH6R1v20CV2bvBjjb3bdj3XOx5f+UCjqCRrOVG1raDVpj4q9Jc45WXZV
GnzBifJnKxFiQPit/BeNGOPjOV3u7poBRIQBnWnq+ofFOAmGxOrMYt6A8qApUWkWESHG1dDdF/Rj
5yYbgUQi7sFcWT2rYZJsVX3GD1EWXpb1ENQgpZUtMM20UgWSwP5Z67WXWHmuo6u5hE/Q7M4OBLrO
PotkwvqZoUyPIJeWT7OunoxFuanHDqwjySxlcsSZ1Po/3Xr/4iPq6l/WWzrwmuMIujPS+m9+eNb1
Jm9ta8BiTgbXYiYuGlea3ziX+huzF8qq/OEnWkIkAJAq8DUQY8bo3SN0EX1A9UzqKCMa5WJkikJ+
ZliA5kQ3NdWIMsb+S4YOtlKzTRS9BvxqNBwIKmBB1pMvcswQGeaWuNAvljEk1NDBA904bMPdfpTM
bD2nc544pHbRoNgJaRehWT+QVIaFxJlrpMRRDpUvov1QOoc5dbKHVqJkwcuvJ+V7SXdpJkSCSPmV
PsPOjmI/wJ40OfPWFAkoeIbEIfpuFuh0jPyhx9yC0TbP3ZNTkvdxA20XjVdP0g8ZATXj5lC/inZn
1u+tdtInxJbKtHodxkgctbDdQXmDsBQKdecu0IaSrjwQJ9ruNew3sfThJBhyOMkWHLwtRooO3xLY
nidT+ndyjDwYWvSrhbWnNYcnoHDsdSK6m6X7x8QGpEs/UIFWZj1iESqkV4hMo60pzUPSRcT4AICC
xjmGyN1XvkKLqJtqT8JMvY6wIfXNN7pwpZd2RurNjT2uQNZm/oR5yTYfVellavDXQT8LtkIJ3ANw
yxExGmBYh7QFRJ7adJH4lRB4GfmsAbAcPFOOdE9h8kH2KB1VqvRWEYh2goFfXoFCVipHkwqSGyPh
JtkXlvU6gX/1lRm3FqSG/Fxh4Oqlk6uVni60SGiPA5DvR/ooDGhR0/sjonXaN/p87Mb5XnVIWhTS
LQZfnjtxSCswmdUJ0fMiUQFrU7rMZKIBkX1ItDPpQYtjciiQgxBgqhGbMEsyjXhG9oYFttaG1QGB
320qmivmIR+Y66qciR+Ogi1qD7hB0SHqzF0W5l4H87SRkR5t7jWBsWzz7FEDarOuEoQ0Yx6gIpX2
Og2f3YTfjtCg4vT7J/cvfRZH0GJhQaQhjxnV/thRdcNSq6tu1iD1kaNRhCB7WvQgqx8//vGHAlM9
1fpXW1opCzyVIOvHSyFtlsMk16aUcEljeo2lFXOk++tb0p5pxwEWQjMlJ6lQ3AO9Fui+ZX/kCzN2
Dg5PafpdpOUTthDqNCMrjtyZb5E0hmZ6dqqSp1inZBQd2hoMpNif3ktpKcWY0F5iDiArYEX9Gat8
vYqkCZX+e7sxy+CPVvr/dHlxjr82ZVt+7z5yY/63wmU0lXOObbB9/vd8mctb+Ja9Fe8/VyH///f+
KERc8YnzEsdcJj8UD8Jlh/xjHuQanygmuP80HUeorC7+qxDRrU+wyEyXURBgMIoUfunPeZAuPmlQ
ZVzH0g2L21a3/51C5McH+vk467AtM0+goHEt4TAX+lCKpGlnl0aLpYDlwjh3mocutVmHcaZ8Nirs
BpZe2/tqNAISFuv9UguNbDoX2XaYmP6YGIGvQusKgExxFkwXL8MBuCpi95vmpOGag9hdq9JGxDn9
1YAxQjfTBl2CwjlNs11pJPnXgPQohq0qDfEg39e4C8cyYiQcjLo/J2Leuaop/XfoI+Pc6vbCDl4Y
sLrbhPHbCnn/26I22rZlGSYdxxsZwq6J7mAvLLN9HeLdQy5SCHc+MsBZgYg5ZpmCRDt6hIqH7K5B
G3mvjhl+rgS+5oR0e+DBW8G32GG2+n/snceO5MqWZb+IBWojp661hxY5ISIyMyiMmkb59bUs8dCo
nnSj5z3JqgvUe5U3wp00O2fvtdYthLpVjAuEBLHjQtVdOoJraQ+LZ+HtVevCG6haSpHR6K8k/PCt
zbWEXm6QeFeafIK4D9HPSKRiV2bqK15kqpEiSH8Z5a47cMarOFLFayIDHwJbOnMsGI0zVSye3qBn
Uqc1VunoUpLy6UWZYjgFrRxPtiA4Xw/ursTLSTMgNIiNwQE865tdQlLEoazwNlmKh3oNSTNmW3cv
2DauYH78Sax6W/dqfLaoP23MmNpTpstug+o2qQXaXUR3WfB7BaHuP00l4wRIHUySw6M7MpIuoHTR
/fI3Xf7jt4Aau8o4yhTnpmybFzCAl1QUzlGWOFNr9e5N/q2e1CXilynNAa3EwoOvMhG5JcGLoXEq
HBHiddtJ5EcHJnbneFHYYFHFe3V/mpzoxbXVQYIinVOslYD9KtqmXZ9PlO+lRn/q5h7/kMzGyqUi
samb/g/MECZnrH/OVjSQcC76nuU5oDOpyMVX0okY57tY5uOZri6agcJ5qzRF2jKZy4VN1qzMGh52
ZB19Q1Dva9zP0EfyJ3lRvrdVUq8NzDznQv+jK6dbrOQplMbBV6ZxkuqSBo1zCqBsBEsJH9LjReyJ
J6+i32wEryO/6rOL6xdCA6zQ1tAL2LDdAcD9M5P72DkDG7epzZ78KSVwlgfUVwSppfSu5hY9XHdW
gS83IgEU0hbpT+bX8tmLKdb21Q8F6/4gSHTu2c/Sml6oaeDX+CpbNniK5sOqsz7lKPwjI+EryzK0
QD2oVdmoe9X9IloW7zJ4fIfeT1yG+/4l8d7mGmEzEiVz1eSyOSxVfxWQhzloldZrE/e7bK6tHQ2a
DiTVyCfrkSFf/LGUNAccXd8Ef/ocEYw92a3B30cRw27teBVx5gGKgPh+ovDF0e1KrLyBXe1/Z4kR
XO2Jy4pvFemukNZPLoJ+H7blulio2TsRGpqcRu1qWKi2UqXfJ4VfkgcHczTXAeebMbk0mQZHAzBx
3F+8mO+T9WMPKDaDzP7NlGgAMLEXRQcCRg4+D0GlCJTRb2b34VMRob5GIr+E0+x2x6FyPmqzis6J
l13rnoNc2RGJWyL2aEucFEBwjO9iBmMv0cej2b5AhzQOnGGhj+IwvWcglTNffgZ1Nq+cksO15YhH
gKvpFYyR2Zn+Kmotahd9mzBFTE40rIJ1J7hRTEREXIJw0bKoFRBnq21+595CGNehmdZJrByxke05
Nx8sgnxTAe3SC7wjcgzsJVF1j3J4jkX1JIVv7ylgnNkpg86yscfNdva22DmEXDlTYGsEFpkM6l+Z
faVT/E6ZRF66jjw/EW9yRsVU7Xsz3Y5B/NSa49ps4Xx65KBAF0I7MKhI8/OyCdYaYBXL310FCLPz
mp+OQ2CroLtY3jg9prylVqn6ljaLxZxo6X6BuN+apb9xJfXQYUo0A+LTWIq/A9PXrVthSmsCRkH9
sm2ZI687C4ZClEXkj2gLHy0aGorqCLzjF/0/A8mLzDG8flPDHfMoTx/y2foOXGoF6Dpp05n1vqGh
Kifzb8X2bQ+pFI7QbIU4SQJxDFnPH6njNOuuINU1/ONaj5+zZNQXyFfICr+WerTuluf8BQWRsR9L
6t9J3QBiax3zYpIZWrE8DQFgk9JuA/t5ZsV1rSjK+g7QMgOP6BdDkIwMkCkes4J/QyE7eYhDMn2D
fY/9+N5FE/hUIYzTvz8WT8Y8thlRymGhsmrlzT0E7r2JaywgNJz5R/1HnwtqJXK+d05jr2xEIozl
KnDXwpaX1G6OfADBL2D92ATJYnwt0Q1xV/nbj0yeWb2rbqXIGFfCCJ6ITYNbTeJdChdyQ5MQTSOB
pccURvm2CprPZXGyDa0qWk8UkSfati2w75SDQShpCU8e0DiVIcPgtVd410pD7SrZGyukNK1sjD9G
zrKtIA74bGBA3hH6JMvsT83VGW3aUo01n+xQcL2VDb94YKc72LvDtydhI00lOodYPWNvrze2mv2n
jmjCxh0i6xTVQ3ams+bdsQUpvx7udVinAh4m2Ot2WM+WGFZeA2ktUYCmiVziY0qr/NyyEeKuOQEJ
z80nh/XLs5Q8Qos8u/57t0QJatg45Q876MSpgghX2tMTOX2E8sW0t2Kr1c8gJzt5KEqprRFP+TLK
yty6M7ii2AsuZD7sLc9HdS8qSnbAgggJ+F23Ce22vnquzUckCcrHeOauanrTD63uosViFVk8U/uO
T39D+lAiE+3pNUjDQDLUFJ9+Z275GGdHCpPHqa4mRDhOt20z13oSOUxkDlpohtwXqrqkrOECMbwo
ya32Tc/XE0nsoYskiGTfrdfUB+bHuuquHaqadz7EmOMXUOFJ6lxz35l2i8GvPcqqEEqwEmeSfSwp
qCfxphLWY5EwDoBnxYu9hP0PtfUaIAba+1ByeQ9X8RmIltzHff44cyw+xyJRm1qwMMxR/zx2fgET
i6E5T2pW215bZpelgJFatsjXpJt1QOUTzddO7nEC26cwpgfG4SRVbNHsdaQ9dTvnRvqwuQm9rrRh
sawjDOfPlKt5+uOP4UlPkrEXcnmZWFNuVBaFTxCFKZfw7XnsOLyavc4DllV88e1N0SiobSHVa5t1
55rQ9dkM+G8wwXitFVEKRC0jxdahWZflu78wmo6g46UPTPDra55wn1zofygDv0tuMnyn1AWg4Dv3
65Mp+oK8Jn4mWOgL+H0A/hWlgXEqF5YHHOVCo+rX2AnPWMp093ZZZxRv1lFXksZU4pWu6ghh4rIM
5sQgpto7E+lYrzeDQzwSNzTj7xk9+hpLx1EOKCwcSvitMzJC4uwXd/IZH+y+sKpbob7oxX8O3shD
N3/sC8fHlBZzjE2CB8cXz+YAIEDVpLiLQsDQTjQPtvyTNYVcLUWkcNi4j/VsFStXGqRGUeOaLR6t
XoTPHGbeq9R5aYaUtVlygmDFVi2bD2ZssNKbRbTq2RYBkdDQkHVblwWwlWjtuWNyrE1qEmwAVont
FnuoewmJdHnO/Zb/fE+R1CKbsGnURMseufIhbtrfMs5yyuAGjN129C50kWjlWFa5DSq/23I/F09j
Szcp26eJWf1A3fhtTRO/ghlxIAqt6OrVv/7dHv//Xfv/Erx0GeL8Hy/a16/kq/3qEtV+/c+79n/+
c/+Z+Jv/xa6FeyxpjX/E1v910Rb2f7GwDD0GtGSzWTUzoP3PxN8mkwlblZsv5wu9MeMO/p+LtuX9
FwsCQpmwQvVqIXD/Xy7aLttzVj7/M07ig62kFOI4TkBwhcDB/74Ssvs5mBSI/q3PtBXqXBpC2eSP
Ub9P//3RZZlcWz4JYTaKR1mrxzgoioufqleOXtXJcDnBg8HJoyR4sqiXbjqbd1wMuMpm8BdkY3Aj
4kz4lf04ZUWb0vjcP/ADgMJncowhE4vBRfs9Km36yD2G1qOWfyABibQNpObosLNHF16V7WMRALIE
auKxaxaQoG5v7jnOQCOHqtZo1whMlG+P8uu5znqOXT59Kbc4LQF0ZQs5w1ZpawmIx07rst7K3O3u
bU0rgxFWxMH0BG1ivNC2eoPSGRz9EQasRyyEswC7QEyWB4E2hUZ5e7S1SSXXTpWJH/JBFFOwq93E
2/YgrCiresPVcXjItiIF/ql7QryWjqg4uCVhbxk6PC4TnXnOb8XN7XC85KyrtfPF0/YXoR7i3jWf
tAMZlRZbSbKphjbGjJnZPfXGnxyVTKWdMvU/u0yziV2vvy7aOwOE5T9/YJZPt75GrxraVJNoZ03u
5X+LifYg1k8tk8JsQ2U2JTDJb5Q6EbVy/Dc+L8PI77x96rmkZrQlJ9O+nDBPvcuS0FKK8z669Qxw
1g3spkybdgrt3JmS7DX/Z+HRPh5bm3kGTOrX2MElvdRV84tSwN7yx/x9VMZfm6aQban0eXKHO+yI
kF5lUH5GWf+kmrL86GN33+YwPJy+XDBcBiCI5jGgpGLWjzXTktWo/UKBNg3xuXrjsh0fem0hirSP
yEJMxMFm1J6iTBuLAnZKBY77LU2mdlO6qN9yd/4bMp0YS1LBjlVdedhCYRo16NHc18iRUm1JatEl
kWXg8t7Bq62us/YpeQats8ozxeFXgFRsy6e6vrhq/vSZUZ+DzHvwGogu/H8tzqWeqkbcyiMfrULq
cArmI3hkijrtE/CHT9RcXG6kZv1nVFpE0f8tagYbadXbq6QVGQ3pEWtUbvT7qfJuXVX216kmXDXp
+YAt8U2F2jzV8dmsHE1USDp0ygnFhhlP1ayNVarBXRWPWKwEOisVB5wuJhqJ+o92waE4VwzESuQN
QvuwsJCEe+GzA3Kqrj3NQjxyeuZzW2HSguUSbTkhHGSDZUuh2yJpF134IPGd0S6uRlu5EItAlYfh
7yPsGibMXQkKrwJeyZpUqfwl0Hsp7fmaMFqsZmwXF48Tz47/5Q4Ir9oEkxDHsQADD4G42LKINy6O
dQOznK16Y1afwSh+skidaYRVW6HtY913YeMiG7SVrDfxk3mqMldtNot7ZE9HT9YHSrXjh8OjYyVp
guzmTLvOkJ752n7WoUGTQzzeJh/eR8WS3Crr4HtOo6sd3oY5sD6tOWn2fY9WDWef3HGcYkXIjnft
JVl/HfCwLVrIVmo1m6UlbaHWtfGygJKDwa21ULkpLXUDkQ+tkT6nsQiEbxM8EqPM572vdXDqnxnO
0JK4RevichdxnCWJp3FQknunQysHnXYH6j2hWqMPsxUcCeb097naLgopnSqEtyu1qC7UrJxmQF7H
tTBPUqpUUMhGwiNgRNB2AhH4K03/ahmw4ID1wEvAigfWioUKgLfJa4E1Ic5jpvBnxqRH/JD/CyM5
+REXKIYBsMO9c9qIwxL7DxU2vpAE8p7glrtOmydztsp96RePti5uI9flw00HlvYJ+kV8ykZ7mbT2
zzP5mScLYuK4vpmc/MlecJOftC4QJFug9YEOWR1r6V5UjFgQwNUrEz8M951v0Qg6Zq3oNtRRo5XT
edceP6GtRYW2VhZOuAtTHIYjLkNHSw1t8rtaclhjO5wdb1hB9v100hJGCVwAu8h0OGRlxxzoh2H5
mVPAagkSxSClkN06QIEGUA3hQKQjML173uW/m/Q+ahVjrKWMAzHU2e/fQDy9L1gbAUmX61aLHHkq
/RqS6TDk5MWKLKXHF/hwovM/7YAGkkuBnk9DVqz4WWtVZIYzcsQdqf5JJEPBl9edTqN1a9IkO0Hu
uAq8k24/sS5M/B9LKylnGznl8wBdS+sqUy2ujAOTvC4qS4nKgL+5u5zH1vuAFNKvRUrs1giTE0wR
XQvHztjOEcSTfPkZSIKvUi3PHJvvJuAU7eVpsOv5ISY1lgEb42YTo96s/0k451OemQ8jbs5J+E9V
iNBhQlGWtTBAIfFQxIUgQzEuQu9Z4PmULrlt+C5wx/1H0XTMrVTLQyK2Xno4WU4od05Iad7LrGOK
R9Q3rMcFr2itBaOxVo3COOLwXhwdLSGdGcxKrSX1taB0BhGyqfhu7HqO9TQMEKY5QeRvGES7T3Ek
zdXoDp1us544zLtvxQSxSEtRfeb4jtakJh0NTjYkR7cNXCqg2S/RWON2dBtjR6SWW6JWrg5avjr2
b7GWsaoEdaaJnzXvf4H6be5yQNxKwwrkNBjngZXcwbfZyEXkqSvRpvvUbnOu8QvMLzH+KrUWlqZV
gyEWYBs3VbSxGf7Yio/bRmmlLK7nV0NLZgFOG/reqZ7KDJI1JtpGK2k9B6tKojW1jRbWyobEl0GR
mOnnspv51AE1Q3CbY7qFRqYQBiK/hbpVgNZ9672HSctxc63JNSE5rbnxaDL56F5qp/hmWvkp7QpE
ljV1L33wUU3JQqe3mW6ZlvEOLVrecXQKuJXHJHerr0V007aEmnDKHPFl9oV/pYS9t3p9jvSM8cEs
MK5xXvwYDHTAMyMYqQXBtVYFR1x42C6iD061SJixUbEDyZauSbVAuIqI5cNOVFvf42ObBtWNdavA
z4agWKgJWDbkncRXj2lam498MDAaGwyPPzozfULqcau09FhNE+KnNMBYDex1REK693Ekp5XXnuxR
G21Y62+lq8JzEks0iTrfns8Bxf/+5gEzu08+BCnBoemkChNoZjzfQKFuaNO29yCgMGsy/bf5lZ/D
iFhNGWAZnLibkoLjOaOIyTsDoTOgn+Schb+fjfrdmeLpgfTbKjMoDgVYpHmletuhw+la2kXCIJY9
GT8fRgg4mt4ROJl0sR8tnxOTJ/74ChJ3LAz7YjoQreCbHRYttC5M+8XoA3m0SNjuCsYLDBOB9nd2
ex8xYlf/1NgNkuyQRMAsrb0aIDw77kBiEG47zNC5fo4aQPccUe00n16A1AZ7s4L2ModoXcGov2p+
nqyL6FIN3c0b4fPZiMv4jmHYzYB+V4WD5tvUApkwPlVCBeuqRBTQxn64wcaFAabWGFk4JidXH0RI
bng8ICEktVFPnrxni5J0IOj7oOt3SxscyEmfCZNXL/gC35nw6QZ21j3FmoKUaok5oJXsuIgJTQQ/
lw1IrmHdmM3T/E9/rkXoU0ouzx9fxpG/dTlhUQp5SlijeKj8VwSoNWsPUua2cs45nnXqUAjXpdcf
Dd95GE0in72Flh1kvXoJtaq91NJ2D3u7WFR99KuqegClU61RYDe7Ogwb6iX2BdVSTphjRDt0B/m1
teLEPDCtDSEyGscAJs5DCcB5JzrWU6Ih/bksLMQUc9ysvkNmbNdd9bdVTnefUBqu4zeuS85tnIDm
NlJc55iTuFMSt+qIeK3tFhvE4EYcXut4fonLZ3BR5m7GSnRwde6S+LtxmWiPn+ksY1JITbhDfKqm
GBouEDNrnVXctZI+gfYzBq/YQ4p1mHvhYcyqGggj36BJsO/D21s1wX0wENQZcpexYxnnZJ+gLjoW
P2ZXGysSr/yLC+rjSWYzO/V+DPeHQnp8GSY9LQ6qP3HyYZoStjg/DACd8yHq4XzGtvM+WOGLbSib
rYjnPUVoeSheFY3gaO4t7GDYSWaGfFbG+I5BTa4j4BaAV0Jzmwl1qK3iXMcK+26+5wfJdlJaj5PV
/M187xtKYsKaT3zWDk9fPj/zIZH2wQuGfBtazSUJF2ObxdkttcvhNs8LM6cYwk3AifXQuxWksMVz
YR8EMw15/F52M7KGWoK3ku3xu5riDA3k7INYQ1BVZ+oYgXa+gmi7hkkfPpQDCy3Uc1DuJqhgovAv
TP1fPTUW1ygYThTj80OrEmDxEekWMyG1VAfhGyYO57GJ9O5lKkhDYfWwkobD1uQF68Tyv4DoJ3df
cbx0pwgXNablAf3ZYwyGjmHWVo2+g5wPKPTYVbckzjEhNTkIHf2ZxHgBgzguD36sNwVLDv2wgUIw
9BugYWzIMie8GAhIvMkwDkRQueYG44Bqt7d3rpteVZydaunk58H29kSC5bauRPPQlcsePs5y9OqB
II7+LfoFKMO0ujGuLNkkoqKitAlet3j2hsV5ylmgrHjU+JAGmvA+eSA4naCP9rWojRuJvXPml+0h
0Jz1pEXsTdhfbtnr5GdzEJwc0q44gG68NW7dnPLQzA/DJDxk5DxJ4hc+lsWNC/PAE5Z74VyPjDgj
52TNDLZtu8+37HF55ttJeAwdstWAXq/gvPuHuhgJ4qsY5kFwruqEGFrif3gCtAZvu3XODVfWJ2Ez
5QwDivIK3sDBnKt3/m0noKJByLpXPZQxVAQPYuUd1FWtz+Slxpu0+7KjLwuf2DrGmaLSM2Lj7DtC
calbPo8xj3oHnCixhCQju9R4h8ZSf+1p4ZbKZQPa1tYj2HD2RdocS0PLOUNxGnxyfDWdNhjk3jpU
xtHn71sF9cXyKOk4bXJxGIruWSfmK2vWkecI+hKcniEtLnX/DfPnOcsjyL0k2HtL/EXo1jONGR8X
bpZLXrWAaAHuEazYlVHrr8QA6BCQF+PWhzxi4Gz41mvekebLXf/mOyqFNrM8y7EWD/1BjgGX8yaA
wK8HsQkWeh9a1k7EwZUMurkzLK2Za04N/o0tF13m3sNngNl75TkLKbvnuPBOPuf3POTRMpbB52zn
9A2TmF0PchJZRIwDyIGgITtOHLKPYw40zOo2RmGGRwBH+8SeoDZVsHDTrFyDrSRhQvU9ShPykrCJ
4J4yHfJpWnS2A4rUR/JZjOkNRGO5WVwwR0iMEbiZv0RsYUlF5ICzdU/QLd329dbogccxongG5CfW
aet+B1P9yD58WOqPxqLu1RX52zAMr/Z8YL5nk3JYuB/lxtlo6p/OGHcxZBcYOsrecIq8WmZS7KPS
+TESdcfJubICRBdDrwV0/AeEUyx7OzINmP1LvKWgm5+JBEFHquOja3RXoMDBAUnyd6Wm6DYYIrpJ
i9FzXaLac5OQFMXcoVDjmUBSz0NjOfOw6Xuhrp4qjswJ888SXgArWGIH8dQAZs+X7hRW64hbD25Z
uGGqullh0F0zz7x3cYjXHeb5lj1PuLEAM9xQH2P5yDMSb8RpQNHa8RlIteIu6A1nYU7ezh24qI2J
LLlvNn9pvxPoZN9xByLtbo1PR8DU4dN+scbpuemq4MzKsdhlAQVZZ+QIVCsCJWHUmDiH8d6Cv6F7
5dnujtWN9SDmcxwb/V03LvssMhi2qWXNVkZtCzm7W6sIiSxAQz1WffrEdPTLgXN7UZGZk07qok3V
yZx7P1DKlq9GQ1HuBcLCA2fcs0B8/zkFcbYORsNf83Kq12ZaJU9LgsilgIj6wosEL0jebAPLn/c9
M6ITdPsNi/xyTXJypos9vaTK2dWdKz5ilTwRaXhKbK7ibI2gLUHjx6jg7Nk+fma5mK7cBVi/8gRc
An4wnjGMK4k+Z2l3/P3GnZNGJnGZadlPELFXlsFjdub+wwEQkVWrGmwJfUEh9zQs8WdnBbzlabsz
ZPV5FVV0wo2IuZ5dexvbU98AFB9IRoirn/ElWv4EEy9aoPEhNtHs3eqS34OHXC+InE9yhbyOA2cd
2nEISy0/l12fboPJrRGmMGduBNIlr6cWV9ICfy4i46OIekppMvvwBu8J6geIqjErD4Fz90a3uLWd
ovjYG8yWGrAZAlxIxXv7CcagH9P74pO0G8y43rVl9VjUnn9Pg26iYUhuDNFJ4PiPiUlhw/S8es3H
tDk7fnAeWs73QdIcOTxDxFBtvB2S/KUJOGAtGLQORvdt+8BjDE6ebTGkL2iOPKB7AMZHaGliFuYD
WNxDW6hkDzrYX6kR96CEiGjgch1Ldyd9Nrg8cZd9E/jn4D63vf+ehibvhGlxdksk87XXduQRPG8n
aORZrfnFV68kksHUhpFzeOsBAcEr1IHv7I7ktOS5tPd9uZVO13GEs4H1zznvFpg664rr66oKrX3q
EyB2q5ckneNrKaGrxuV4GRoOdl6Vo8eQPDc9ToHYSAxvrVpr2o0EUniMwO+j1/DjMHbbKZX/muI6
OMq5vAWRpqdWQXiolhtpoFsbt0jOK2lumjiqT7XRGeulneIrvux5M0cbb67UragX8nKh+FDt4Kx8
V75zepfrNgeSwsskTs3fIov7rSLR1Tv8XGPOwam9QYMBq7zhI1PFAb+9UZ5g2sMkQiFeus6RfTVz
nsg7iXq5DFJZOwjP887QTGkQOiBP23PeWdE+rmx9cKauXL9S6zLWWDuIbI2BufKH4RmhE4kH+7Ec
wAAwslsRv4RN21Or0kt9q4TKh1f6CAfYW/XE8MDB8BCUdBC4Fa8Wi2DVmDQveKfFiknFG++EeDVY
sF3bxHua0wx3JXhVP6xJIXk4hvqeLw7SSQrT65noGBRV9d1GmXMmVwK+GvADPMwVza/qgCVrnMut
zTewrQcfZv4aRXcKGrLuQdjRXez4jJSxeZqNnMeNwmFN/hJWPd+2gPceD4IwF6eYrJMvwB8a8QLO
OupgRdk9U/vUQNM9D+/cj4xdMLh/3WpGvZ6Ffwp4YmfOhb5kUlTryJhaIIcPRQHQNUkn+lUPeYN3
YlgCMh21ne36hbCb8nnqhgyusmBnufWytRjTzb3/y/UruRP+n8n1DvNSv7WudUSWRuOhr8/pAL6Z
twHMvYMwc94StQ4NYihe+Q3hvWLCia4a8gP5vsthNyv+VvFofrUhTbSk4vWg5mo9GvmLHCMCqEZy
SJegO6Scq0ANQ7+NqjMj2t8tPdEir9+WnlCnJYdd5lJqsDy5z1gFPSWJufYIWhoOq/Vwly9lemEL
8iD6oLrYHGX4SFQ/DeK1rSuZU/A++TCn7OSTbt9h5u1jFd+d0SRu11lX2eI37g26qLxrf0Gltg+D
w8qtIq+0JvcgV5K43RbIw6URNS6PJFcnU+XXmHET41etCJ9SzneQiwz/aSyG+VhH3xO9/RUPHxGw
8TLTUB+gickUEQPr3Ndt2+7GLQ6uhbvrHmKjI/U6RzBmhXel2Mjo3m05c2XVgfhBtKo9WneRdwTh
RBGdX/COuM9mdh1xckP7GrXJR58W+OYT6exLh/aNGVgbERtvZZyorQXAccnN5tDZ3ntU55+qqn+s
1Ih3BpqVtccukYrESozjsZLwu+n9Mb2AjObE4iGpjOghfHY69aPnAS9p2TFcTHGDAQU0FgUVzVbn
bIifayecb63VtZxtoT0B+yo25sCMu4c3Szw33DveUnKxitCU+U25cYr8s3GsbD+x7Non3fJRWn5x
SuCUdJwIDyOj+SwuwiPf+KcxVehah35rgbt7WII835WeoIXqVBN8vUkSQEsxTBYRYzz4SVXYu+uG
rMibdFligaRp4uJtrLvoxEu/pTIYSTQNmmult2zKWPR/e7MvIu6RykratduLflv73rxti2TLMXWg
GNFKcsPl0+AY7rkRwxXRxrxu0VFuqgaxj290ztohHXjIivmBoUe0F5gNDjXSZIbzyyt9b55mUKwC
LMU7B/PYuxH5JfI2Q4CPx9UBnJVABQPlwCWABhF9OfMxAp2p94CdLDf95Iz3wpnrK9ktLC/uGG5s
2ki4Rsq/iAzSDQkfoju5+iKXsgHa5+7nyXMfiiARd6dtH5dwGjSfVnB0URasXR+FkTJeZ/Nawnn5
zpPtlEDJcp28eaEAsVZKfPhtjXMYfXfcSp71USHPfCPMY2d4rHFBvgZTDIu5BopOzofYHQKeNiD/
zdqHLaFeZLQW9UgqebS/SYUJsIFGw28vPOZulv8C+n2NmXRIrma7LGRrW/gNcUIBZI8E4Ax2Zm8u
8Ya1KRYUkDQUcJ3Tvz+6OnxffGs4eKmX3muLXQAvkGxHzDG7O1yNW9awBO9iAumdCxawO/UhmA+Z
ZhATQ6AuU9Nua5kk5FWKeeMF/AgodDlbqR/TszSYlaFP2LTIYUoZBw/GoKA8ytk5ZG4WHBHAWIck
ZKPKlmc/LrZzR5f8NCBdpwbmFodUkvIdGOvxbeTIgIfM5UJkPAZLpY6ZG56KgtquVAieiCLGmwUg
6aVqYsgJdvoXZhhPYXw5JNCbY8us/qEO0Hcs/XTiUQ1w3rSAIC4Lc+w6RWbXFFdwNum1Brk5hWlz
4RkwbqK8m9acF7JL6j0GNpFWW/l/bTWpXZDXPY4cfHuYF5arK+sn1ATM2glVLiVg3yBPb1NpM4H2
jYsCr7+449Ocq33dswRr9YXIriNj5zW9uIat9phk3eNS2elJ2fU3T1HnHNj2pY2zcG2NjL9lRYKx
KZ1Xt0jNx5a5Qx6IfQFF8NwZubkeZM/uxjeCS5LK/tl3eetH7Z3SBNdrybTB4VN3/fdH5FbGij0K
JDsHtbxtguknxO/4Zn8lTGicCh7U0FqdU9xQIIz7yduOpMAulZg+Gukbh8QhK165Ha9M4FZOXl3D
CqWGwYAqijouNQ4LMz3aVW4a7ufYvYV1YfJR42tCQNjduP+aRQZTW77Y+4L98KFnSMJnpX/xW4/K
1Aw/X1p3Gyj0ta3ab7OD+jm36hnyygw0PQu3bWg/pGlu82Vjul+llrnjSmJ/EI7QgNM9oYvhXWRO
us1biyk5BPdzZtDEyyK0D2MeJLsuyUF59iwUHT6ZZ6AnDQVQkPlY0I3a/uWw9UEWkP6WkaOv2gwx
DD6Kdpiv0YztYru8kRcW23LkOzcI8ekU/mPQZ1QYyuVDpRTYUIyFLnY1eKCraNAVQB4+g45Wcds5
t0P3xYVX+PmjcJP3OD1UbMtXljtpRAKNM9lyVQ6Us5Jefh8cB+uE5a1iadI2GO1wPxg9+1FLXmJA
fnOIPbGaeIGUNOzimr3ekDz5ciKxBWSF4yn6nE0UNwGbrmQnLMnZPvRZ6vT4hntGkVlJzLkh4rBZ
srBfJ/OPIS17ayeoZGPWlLYEg1jwTN6WOaPFKv3DKDhT7os71G+hxV3BT9QfUUbPLuPcvRFZHxU5
a0rekrhf6e+V9VUrNZ0c7pKrQZlvod7cToBWgs77MyXNJqRVIWrzo5nGb9uT50h1yTYwfFDV34H/
Kman25F35oVYEiqYOW7E7ZbnNlDRlBYeW9vPZozW7MRWpovM0DTZc04+N/nGYPFdWud8gnw1egIP
HzcH5rEH5akL3oZ1MfIBCGYCJaIBFcb9nqsgmc1DGhGqLcZpK8TystR2h2vYvDK2npgEkpDlxZpf
ZWa+VjAc4RCuhibRgj1FSyV7EClL2Cp0FJZnjDOqqfnZ9++sOdJtU5pPy3+zd147ciPtln0i/qAL
MnibSaatNGVU7oYoVbUY9N4+/VlUDwaDgxkM5n5uhG40pFZlkhGf2XttR250stEhTkUnQ1RvMh+X
fR/lNvjHjqk4mFFjFiDSjf64mO09tsh509rsFe2HYigHorJ+xrf0aNdM5aMW8kw7P5ur5SHuGH4m
sfFptO7LqKuz7T2t4PMaOEGluDkhBulXEmx7DW1GlH+EGY1iV9ZktHd0d8sYMSM3o3o9XXb66mVa
6iXGqtdBwdbWynHVVetefs17Ti19ppsvKL1mO3xprW/41V0wpyggFad41Bq/EttELKO8XTeI32Hh
9GCphdj2jfnSI2zn84+gaBhVtO9stu/0nNtOz1F3NUmg8ZWx2wUXXqVLtI2cSSdY2L03CyceadX1
Jpuc3VzzDBn2/FKQipCYZuPbEbt8M8eIMFpQvWM7+w2Lj36KJ2njmeUmMC3rxMvm7RLExOtPwM/p
2V+xflZr11w36SVNF+bQLKCrzvFlRpRoW+LQ7kO08wz2lVFubDFXAZh6BmcjFkn7Zit6J5VMWBJZ
LkGKquN91M9x4E0ryiWs3l3UYttREZJpT3+qViM/xgHe5rkWiYvpXerRCHrO3gyZ863lxhVwNFKk
VL/1vXMhkykdvqo2/4Ug7U3o4O95aLT5O01sduNOW24bkf624dNtKwCGqdbclmyJDtJBLOrRDThv
YY1MLKr4ylTUvscz6x9jRtEThsrXBdpxTOVzLq4Faq1tHaEY1ev0LBwlfLtiyNl7JfILUuOqjKNM
H146o9y6TwvIp6WWp34eFBgbKsCIm2NyjogxHsoof54NmLlhtkB9tntWBULuqK5PWexJCv8m2i1U
Jqiq6nO74C0lKWeHTEHfjm61z2qyj0rUN4S92juE5P8kgxG4y3jtypH1ssnjK0bV+hP6/I0YRxRR
JvelMrtTXSPtofkZ2Q07iKrkEh/t+jELbVZsUKvWVSDQgSJ6yJAIBeZCNzI0mX5OlGX4sQ1grIco
EoAcSkG82vYbDJVhxBSACPMZPddlqTL7EE2s1VQiPMT3T7ZpjK+1k8bsdACrt+xIJyNay61l1RsR
/ketpIuOBzjyetak6y96q8x//8kafG2M6LS7QtxC8rBkP7vXuKL6MmqEcV43thdpjU8EoFgHE8Pc
Mc6s54k5zN2OE/suWlZQ7JtqL1EX3E3uHsD4xHDCMh8qpqfDYhpP04goqVnyEcohZdfgiBhfeXT0
Yuc3JM7VSESuIB/hdhxLWjJ4d40KKsN8pE8LoC9njNrsa1IvjzGJRG5DqEosceOavUMQHGb8ZSar
mLN0jWNEweVx/SxVs80B2rtRdFvojrYIHpqHLGRJjWT6boXkzuHhFw9i32ekTKZVgEdw3rsjY/eh
WTDCFKa5gsQsH+mPqDjKWvcLkJJ5ap3yUBYFssCt7Y63EI/5JMP6zcDwlEd9dMyW/js3itWsxRYB
ktuc9OWBtVB6FYqMATnztKPX5/Drc+O+KBa7bM0PTWs3R2ImAqIVYnYVubmOSbm8y+LMyEQ/ZWU9
XGHW5TxZdQonvx73sk1qHG/WyQP/ciU/Zn1O9YEX9Dwrwr5tOxl94g70rcKpdyYACRCEJV1/siGo
m+YMJN0omAQigpyj3AraidRzaxZjADcQT9NQ7gs9SY+QgEj2cY2N49Txg+cxGeONDg+a3n85ZnNo
UQvejN5kSbAYl8a19N2AiXWQDYNqMcfsOJAsFYZ7bByP2jjRdlra9geCLkxse2NzigbupKl6SFdM
txjuFhuUG+k+OkYgibipnQk4G/grRqKItorU3AdvcZ9wblTXiukImRTuw8xP/StmDmRZeruHmuFt
FydlqJcjgNEp7+I3vP7e1eEd5qR3sqAOTZZ5iIIIZFL3wTI+iqI1diz7nhXJK9fKBjxukF8TdFbu
bZwCQyifw9mY4V3URu6XGIyvRPxl2yGqfVEVNa+ptE7NVD0v6GtG6bm73AZLRCW1UCPGuyEOi9vs
mORbDppxlOXonj2pUAeFjzbShmdCMd5kNlUnE3NdmVQtphHdOFvu8mbPPacGCsegNxZGaGEXX1XO
8ixSuCV7qstzDUpSLo53mCzvW4dh9At4/M0b4uZ33LIsTEheBeayNVfseIcWxdcyYrDisYoCuBgf
MzeZBb/aYyq+iPydhfN7ahEWp1f5TpGY6pd9yGU8se2h/vnjNswppYruHYnECPr6ewvvgtH+SLRk
64V+W7BasZv6lJeGiz1BpUfd6Omx3LBm/is37cJqPp3yV4obcUShTjbLGhbTjZr+1ESXnOGT22tY
hge2+kTMeQwp1YOdzPPeMk7DamuttPmECxYedDfNB5sWK2uje9wSY5pa9q7SBjyUxHEU1IdjbPm1
th8c4x7Ndf/Q2CAhimnAJTa8jkSzbUmOHAgN3dYZXs+am3hosy/lWMRfHRXweP7KHYIEVKQ1gypZ
ETOUZ18wt76bdpIHTx3kqL9aRuardLEPlZ04F6nlZ0RnxUfQ4ut+49V1NtlXRlrypxzr3VTxU8zm
aD6LxLUDsykspKQYw0byme6azt4OmFt1KAxiEjte355UESqQfiSoLnmJ8G8hW+mzhwa710OyFKAo
3KzdJ0kEyh1C8FOavRvxq8bIU7FbeTL15ncEvG07L5bDo2+TGCiHgIhvJ6CAWHEdNjJqp2b2QfTs
tp2VtZvWW8tcH0KcKwqvclbRRBUVYeIufXvZrjjgCUsVIqAUaMcVAnhgKSj+TbTsm4Ecnq7EBIck
Ke7q6CTKfnwsBNTgNFXkSvha2t+ipVdPIm+xG4MqZJgrUfzF7CUW+7puvK5//wluYMS4m/DEia2K
YUsDe6/9idgy3lszY4+uubhIi/NFftdzMjzLynqWRv+cW5V6YDz10S51foIfGWNlr7t9qAFpHsNr
12bElOYQHSsX85oDU8Wa8JF25m9VdfIlTN0WzSHWUcXSZNPK1L0VmekGaqL7jfKQFCmr3LAyqu5M
aOgSUFT4DW6+beeGGM+U9osdu/AVyXGHcY6wImjY9uJ01edNxHPZvrDRQK6Ws4WQrEum6c9t7wBn
NOfrkEcNUlEijiKtwhxux8XFNt33zFj0oyaoHcBV7DE61du5kF/xqr7xmvotKufu7PbNH0Iz632j
suxqKSROdhGWpBzhd07WX0YvzfZ5ZD4vhaivmLQbcsfkvsUBz+Kn2hmjqe04j4IRDodX582dVBAS
b0T4mnhld/fMmAZ3XuJDh0xOlOkvizHMJp/pU+Ra02VhwZucEO051rXaGTE0/36Ugek034IknVEv
NIbI6tPRBpqOiH0hZbqsXZMcKflOzCHAa4p/lz86rVJWQBXCc0RMMWJKlip0tqZKMQQyGugdWqAQ
Xh+rzZj9wfLcrYFuQ4O/d2lcXH3yOCkwajGirQoGCbNE4rQXDr05Yl5j6TBF+dvHw8y+lISY+aCl
nLZ2Hj0NyVZ9kY6JhSNngqZdyYRNNhzkC6FlC7ouFEKw8psD5/phauN3FO/Lcez2UyLit9ZilppG
4OYZ8+hkLYTDO0fOVtYL34EDdtJon2m00hc5Ye61JNKojkw0ZLsoYdqOVLxQvyc4KXpNQJxWJZry
TA13evVnFjLJky2nMwdASwS57TJS0/X3paoJV5QZy6DR+FPqRQHpxnzXEB3IjQl2yI8SXQVerKe7
sOa+a6Yas6n5rREOfrLqeXyhfo13MXnrFjIsH10F575LGynS+c7qHFW+scig7rB3zNb0ERXlXS8R
xQrdjQM4fO4pNplgj4zTS3ZEdjyUgamXT6Vq+Kb4qAhQRHaYwCz0c8mJXQ/IAh0zl0cxsOdTveVX
UdwfuGl5bStCaQl6u7PfNslMcsGdghyCs8uTGiU5JntKfgzG5yHpF8JPvjOLiN6WY//CWIFnhlJv
4yyrQCi3X+c6vC6kIJ4YKHD4Y5M+GTgR7KEz0eqTecNBdi+r1r2QZxSuyqiiwtnbqeS5q7CeZrlz
4ib8Hu30mA8q33WkjtZk5wWye+/zLjs6raRuzeajOdauP9cD4eoWnFhvJspdtNL3oJMipONISLUt
spzqOMnqrfU0ZANY8XXt01y6z6GqW4o1XCxR5Obb2PqxtVGePPbxGabYkh33qmJJzfmxV1gH4uRV
5fm1Hi5GxhKVPR/hhMgQeeYLlkeNah4rg84kc5zCRz31yMk0HlOLvVD3BS6h35gEVXC0k1LRId4W
PWLGKUJeO1I3bNN4YBirJ0+ktEpT717EAmEgiuzhzHPZvZCRAlPVJsvTKM6j7fX7pNY+hcVixErd
5qTjtPDwYIrWofGA1MS1Um2tYkgPmVOeyyHZ1UXijwzdg7meyAqO8S5z0iJzNGsWlQ46abTkcBez
z1Q4vL7jsrHgXfmZc7dR3uWzhqCgIVS0OzbU1mZxYrH5KkiirSewvQDa0dFRQaSgtaR1ZW370oQZ
AovhJ828U5oTzR1HMB5NaV0YIfK/CzWIRN15CvVb2mBHAGqlH1q8caRGZS9jz4KPvX0eLAvBMGYl
nVtTVDvF0irQEXQyIkOavm7jDnWIBiasEMzHMse2ZoykVyrCRc5zFr9rrtiPxUUPKwdJNnlFNNRY
XnDTT1aHLJPhsRdB3wcKbZnQBPpR/cICU8/xndDdnVvjAcvKR9ztSOU1i43e7D5DoTiViKePbjv6
2iCsh1a2ZJ7py+zTPYtrhUcstmX1VNuwKGWkot9muwZYE4QIfd7aL4T9ou0v7K1YxbOm3fQ3D71V
ThU/9cV0TIfx1Ga1uroId9g3oGWSlhFdJ9Isy7k2zmp0+bEsZHodPbs0Z1qLSX+xRs5Jrr38MNhx
vDGILCHrSQsaRx2QfrYIWjP9BHHqmHsROiqz9FvHCj9kZ2xU7tfWJBDBaOWLBe1y0WYPYCy8hJIV
0mXpm/ZSeCxcUrgESIwoNdtBC3pr+PBi1W9AZcYnaVSfYeu1ftdT62XIXTGjrInqRT0F+fAClnw+
lww5jqWTf0U90QR2NX6gf2KiXpWNXyMJBnAmPmKUW5COE4g2gBMKM4oe//7C989fKxU/4IE96DRp
v+M8Olbk6l4L7wF+CouDLCKHoK6WQ7dQ7qH0Cmga5rdkKT+4BnZTXk6vQoiTR1V2HjNFK6jbJz0s
nysTLYiajFvICjFF2AqyJgZJIErr4pkMyOUysj6OPFRlY3LqgYXdAKzEO+7mw9wN65ghzRF1xsLX
CKxC2SlKqghTBiJwRZRubLtiphRhzUACaTB8RSe5yGbaT2304vW67bOU1Z7NlWYtpqHZj7gb7u7E
gwmPDeW/IG2VrB4sbeuq3iQqekw5IJD0rUSuESUHCUp1qROU45Xuw5RpzsPUMblLlwST8tj1D86C
E2iY4jUA8aQw7bly7OCZWj/DbDqXTMcEzXSv8DWVbnSWXAzwNXNb9ulHXjft4+qQd6wlv5sZ2xmY
PH1A9XOb3yzlQPYz3S8DxsTGrsyDQ+F2dCYRP+XFJRP6dEsnGYRzEh6ztCcpysyjh6J1GcOK1c0B
SIkzhOmAF66Cu1H1wTCL6WwUVA8mYk1WzMu1W7QF5k78LPui2oOZzXe6k8HaiytvM9jw3o0MrYjV
WPsmjsHExd0xGoA7cgKTMP9ihqW7N1nFMw0jksHM1D/see6yiJxjZrhq11TLb05OHnmQIXxUjFQH
i8u4YQhlaseBsS1a/cR8QFA0YEl7WWiq+TZaX6zKsrbiY/RcB4WO2+gPgKYNdo3iaOA8u//9BW3d
h5OmJNqZavIbbCVMkvnXWIzOodZS5ujJcipErG7x2N6QB81nenZGVN63uVRIIayW6ovgz3NioxYq
3W03Z/bjVLFkXozumA3yO+877cTM9bVz8ZTSoN1sK3cJgx0mVEk25vLE+xyJZP3K+t/KrgMDmtJb
h/sNNT+vj2kQVDEhr1G2NX8aGdZFHRpTKhTLYJu6th2yh7R1EIV7WDJZdIuCoTt03zhQTj5dM1nb
p9WVtDRJdtUiqwzinPZXz7r4AU3CLrX5qrWJyjdp7H0lqYhcEV9mquatRiBgqBvM6vq76C2qFsnT
7X7kZoszMOovatJ/VL+gFSXMmvyoY2dn+bagZMR/5rJgBssR34oW1YVkskdwlOVbqer2WsxIy3a1
1VoIRAfPPzycP50y9iZgDp+aqQ0qzsASNbtFU121ZUKAcPpl126xXXL9TzUPe41sijG6hyMaJmf1
0AxwrbU1Wb5vbO1GGLS6TAJswtgl9HoRsMfeYwIqVHVL9IPQnE+i4DQsieb6uap9L6vPv1MahF7D
RaX1HZXBfBhHRGANZ5KnovhhqN40vUWm6sljUoruI6SmBAKW+7wFRTAONRY3hSMhTR5mZ5KPTqh9
yJyR8oLVHPuz5LY2TBudX4sbJp37ncU4/8Ko+wVOUXRiJUfpmwlm3lYor3bFeLAUfqg6tltECpYL
4GJEnMxE2dY3YaP7BJXKXRnZxSUqW+RN5kpKw+DdNQ2Ai5GzB3XZTOebXcaEmIcuS9XRmNRqj7S6
rRsW2bGqWUnVqR4FWTVeWlmHW0dD9YoK7V5VcK5qt3uucjAVWh2+LyGSszoSUMTiYjWGBoPGot4s
8L+E7aubxj9Nl6LaVMTFJ7S6CAnW7iMWyFuch7ROCfaOgRv2rvXEYKANEq/6In/oz2CN731z1Az5
DDmHq9yanyML8Q7d2rdAu+tOTFiYZFa+nvLfC2+4jO1yzLLhbKC5jm6dZpOb7PAyj3JGGrI8lzdU
++Pei9kOo87gJogow3pL/4gqfsRqIprahg02hGralDYQH8FnM6PL3sTAMyioNXxUXvJskJLbCel3
gyeCLJkQJq0OQELQdNBk7eOY7IZ+eoo9+By98w9xaG+Riw5BxejpO92viCzarIkLMr/FJIecZmka
cD/AecbGNbb50Beip1sFkqvK/pDoOiFwKt8I492VWnLV24GIStfg9ImfhpD815p0sf0Y4nmQMS9M
aXkbMtlxUNSYUSgsbWxT+/Uz0Ad+rNIdURM7boUsqJx459cfQ/0xqhWBxE6kGYfxHBXpPtOQeXpZ
eB2X2Am6jjppLCEjubPm4jLZ6BG/3UV575f5mDKd6sqjNtdBYtaBG/fa1spZ1pWT+zOmgv6iWk4a
oSUIslMnaBvnXNjJL88eCybYbIWklhWnzsiPPcxALhCwrZZLU9q4UX5MzVGwQ6/f4fxXYFi3XVJH
wQS0nfyc5b1kFkG0Lj1doiqfM7KVpNm7uvtVTc+JeZ487FLWDP+ji1KEialG+UX5lEvgxmnVX1rj
j13gsUVtpPtGTvYfZ8iN4Lkfx27DbabEd1e66FckNlAn5zsabAbxHqq7Uc3PcIkFj5v13DUFAmVu
QbPsdeIsR4Vx3+Go9MpbKV/yJnsVMU+Zub4FvRP/jAYxKYaJkJhRycT7w5SRaVTHkIHzUY3Jjz3H
L8hosb9M2G37iSC9tL6xkfudC/6yQD7z7cwrxdxpO7eEv2h8XiG8v21VZJ94rZ5k4+mHtP1g+mFt
ablYQ7SA3ZAkVH4MvYxuUN9lqoAobDyrVNMPVjSprYWVAjmu8QYgAwf0QkMVFe1dY6jrY8/F3CuN
ZEMeMc270G5KH68VKwbfpToKZo3xsslSm5xrAnvhNaGrbIJJ1w+dQZ5U9D7j99164Tq/GSa2V8rd
E/PsblgA7ntFdrmXouZjtfLAYDCoPDETAjjTinFxbBlvsaDaiND+JROCp+qCl6yoT3Kk5uWdvIVa
962FxYu7fn3l1Pjt1Le3zvkTYv0I6knmgUTnqMQCc8fAMpSH/PmqYWgVcpLZabKrLHFZoLRiyU33
Rlvovls/RlNbvdijc1kyImi93P1MvOMAcFKD8flQ1wyfUQd4+7FRFy133LPBdCy3avexzE8DaRwU
bdgC8zS5ZVWEXc0Svm4QxTkbWRXQGGFOqXahxeMhQJcfUMptdZf9LW6INqCTDohPQbxPUeSi2jI8
bZv3Yl83ZRQIt0OQWNR+kRq8+hiMqODsxZ+i+IdJGkucP71j0p9O9a7rJZKQynkqcBdsXQYiG7tz
dy1KFEK6eDqqJg/miL0X70mxw76zqSl7gW6yfOgbMIm9026msUKabsbvyHcVmen0+XrkPI6z6w/8
Kdt0qtbhBMFaU8IPHScoVivmBAVp8BrZUX7vIQoL2+4cVWxL5lbqBwP0GJJ6FI5L1z4kljqo2YW7
y4ttLdyzjAy3vamLA+ZEKHgmJO3QyUPklYg5CsjWOU7U3STbjrpBe+1rznrWjukevp2x4yKsT07x
FLMn2sVNgr5LT36x+15FIlh7ijmZNrXhAfhJYxuRo/M0eMUBeQ9jfJebz/JQhlUJNnT1o4RmMyqL
7uOkvvkoIDNyAG4nD3lrlFS4F0MmqJWD8mN9aZq8/22U435Ytl6BkNhI5lW2TzQ8i8PHOuKKXGqD
Yw9eymTKdL+MPSCm0oIKwdS1M5pAeWe7V86jzsOLYNvbpGWP5NzRSNKe6saXXSLYfQcqrz87p7fu
lKu7uRSCShh84IKvuHIqVN1Y0/eybPcuGZb4QthQT/FDNpgfEKHwHFGUAtsC9YbbawZkh57keXTY
EZOnxWg2rAuAExXlDtGaqW6/9kn3qVXNDq/OwKNTf0kV/gIjYx0tw/rqhXef8iHcyvV1//s4r891
nbIKt0Uz7HrYfgrg+IbddhuUzR78drI2t4w7Maptsfq+UYJ+qBjKsJ78LKCttzl+Tz/5tXj9ZZ1k
UkyBZXL7lMX9wh0qen7x04WE0alokTIya6K+Jp+65VN35RZPAelr9fg+GRJJlwrfw3G0mcxEAvWi
/kw/Cv/eKHykvFHg9Xz58KFOzKY+tIL711Zs7rxpkmiMlgLE6vLmDd1HGU7vk8JxUVfhP2bYY7iw
2DZEAPQpIgQT2rre85gA37Nv1azmIMFq7y4h5cWIJQkuBPQAm6oXZCQqIyooEfNYdzUa/izNWZXj
PYTzg+1ulsN9xJ5bcw91E6pisjF43vgtUw4zRq/1l781AVtaCLpr69p4XCv01BRtgj8qE7x/bocn
F9WFIQ19GzG+iTLeQ+hwTxORGEyFMcEVzrRneF9uLTKoN4sTikDqDtdCxqcVsZjbWBnWg2D4RzWT
vm97O1pzHvd/b+VSzfVmbiBjzEg5liLcYzhNtkZpvWiyvKAHorSElLtWvhVLnb+3Y5QPzLgdin2G
3CIwzOazlYrvleMhp9ADxAHnPsFLhUAnjvOfOFRcg5SKQ8xhZLT6J0SEvYHuwustTH6sQv5+GFYY
/tCU/r2XtaRxecl9DzBMEEmTxTYlGohCWO7FfEyNeK9I8dr3E8nYmpjeTW286L0hn4iQ9HtB+m1q
cx4tLfbetdbVOD5UPSOj4lxqEv3dmbjke2Wye6BDrw6Tgz8mdCJt97cjN4cufOgy4/b335ASwQOg
0JVgWhxnandlRWWRBG6X6TvLbGre8G7bz2sMfJ9uNYP/ZyjGl9ltUdusdd6cmntPLBWc+g5Vposi
UZQ7WVd8KSF1rFH1T+lS3Mcy+kF1DWwl1469YqICE4hLh5U0tvgUV3VFJ6zb1w4T3KYZjdNaYSbz
8r40OsuEpjyPFJG+iJh2xMWxlri+Y4tXoiV2aNeLY8LNzAZixe87Ho0/XFfH4eOx16oO77lirJRy
h5QICXVXu6Vl9qMZHE7ZsE5DDZbNGu4x7Jy4gNzaRXvJGbf9W+Klun7sQo4+C7G370C3jCzisccG
vZ5V5CdZ6C0FBzkJUJkGHA4wAvyi3Gp2LfdGhkJp6Dch32da4TfBbR8MNm9qZz9KbwLmg1iUfpWE
IJ3uoaMjKJqoBVnR7RGE/NiidrfeLyda3iNFGZKHHFRz5D1hd70p2CN9X85bfILbyaTO7q217A/Z
q5o2JjL3NQHZlEqmBR4+Rak9WzV1uyYoXYTisxGpPBvYJLuRGhfmk9qi02aMaD3xdlw7kC6BiRmJ
mxlwLcN8FHd+CzgCuRVif4rCnV7K0teSnAWf5z7VIrPX5nfiYEy8uyiZuDjZMU/Tz8joTyyd30ug
j2i0wPiUQu0iLd6mw0SIA6ejFDwIXXNPx2LaDkzg/cb6aDSp2GhthpkwEvzqdIQy+VlzHhqXtyCk
qP37fpkcDEw6zjksJJZeFARtFKyvhKBuBPY5/WoTdOU2EZ1594CXjefE6/mSOz63weQyjQmdRU7I
TKIZDrlyvtuUynoZu7s+ruMkxUObVfHP3xu21vgU2LxDlRBrXT3VcFKG5dutCCriDEVUSHmIRc6G
HOrlA3V6xceLjpB2r+BQhLv1w6AGhABW+GrguiygOW4JTQW9YnOdSZ6G7VRy0gxtjoDeDTSWWlvu
XT4/nSIM3d7OiQccbbnkjlg7TbKlEfdoBdpuw6LIdNFaWKLgsoT+lMbXsgZGPnb5n5w5K4LPChVn
EXKheThBJAC6DTuM3J7fK889h7Z9rU3K88Z1803H5mhpeMVS/vOw2KB4ZfwSiwKTQv8OhuIh7NlC
j938T+Fl16biN4qB5eEaZ5/wtNE3DOhNKa5AtbSBnec7TQGiQWwFOI4xclBCSrLtEqmgw3ZAHwsG
8zjq5mH5NcVDdondS5rnX6LTmZgXrDJR5k0vnrjGg9B3IwdhMEbqy/V4GmMDnFmNgeog0jTgIfou
lp4WLwXsXOAzA6Jtb7xRnPsue16I1N4OMTyotkucf1vWlFaSOQyZYNaYXutp+ZVDltssNZdzFc64
imFObLkrAJWkZAJiHbPSoUCGi61u6vXWR/ph3rBic2vSEfOyvuWiZLhL1hMliBgOmhr0a1SrkWHt
qxSm5zdsubBD0k7rlTrzVv1bf7hrsgj6R7XJ/jTWmdMvRXqL/D/ZEFoiNlZF1IxtHiWNuyIQGbIq
LiBjKVEktkrzM73hX3W33c8xX8IYylc0BhMXwPws4Ln3zuzuliUZdrX7oo90t7ks+AzbDo7RAG+q
tv7UMkohUXA2xeZvAH28XNj4mJ4d49jYSLPqXzCgeE8hBZbNy/P3kmJwwFfakzRmZi6LYsZSIJRv
DXg0d/xupasfJrj8CJ/dfxB6XXid+x2wkU1q9YzCYo080LHxkfdRRdi0TDHR6KekbMo9luBfVawZ
nCOgaluarm3syukYNy3PXFWh+zRs4zm12UkgEL3jESvpQYni6riXmj6Xe03L+3NvzUe99ZpbZHCS
odLaT00TX9xw5rQ3ufRd17YDxm4eEZYGtLmRaz7rqMs1nvdd1zDqGUXDSpyUtuM0ufDXyFcIWPem
V5OOMCz1fxM2/z+b8//C5kTqaJMJ8X8OwXj6Sr7aTn0V/yuZ83/8rn/JnC4Z5kyciAzEgOlZa87j
vwkYjvcfm4Bu0wEUaDsrHvN/gjkt/T8Gqef/2wQM6z/EtnAuCqRy1KxC/D+BOUmj+m9gToMhO+mp
0kUSQGfg/Lfoz1KvJq3QAB9hkofEw1uHdTGsjegyVRSIMm5fgE2wh6sxzSY881Zmx9dkfO7KIntu
EuNcmNUBBfbqEGy+rNhcTrlJy5lHdhX0A3r3mWom4GU+QSb2eFMsxIKl95ybcfRIshRzH3oI8dNH
3RA4Xg2Wq0qFz/0GStn2fgtXhD86k4PYFLe4y5OH0Y7rgyWpdZLBYVETLcvBSwjUUo0ZRDbJA+6S
BCUtqK+RNewjycWLVSCMjkZciZKt6tmJJuo6FMeET+xl7jAuWup6F6Y4AeQsGTV3yGChVZS3GMzm
xsncxtcsGySUu5RPY0bJOyvtpdCK5dKN5W8JQmBHvkMMeMeFYdwvzYd2Vc4e5Jm4MNmhfFEEWhRW
gegVbN8NDTPJC8zmfhtAKsvVUGl6+L7KRuK7lRMKPWgafieQQY6UD7dU6iGkpvpamIN7F5r1Sa8s
AL2PFiNbUz3oIY0oGtnu0NF2dGCSfxLqeSfM3YM95capnPn7y/pjUO30aeW4PTmW81e8Bj0oQNab
BTtbgQOEc2g82agg3HS0z2ms/9a7YQxiFMRsJLqPyAYryLQc7GHE3n+C+GWOUXjkOacetUzOQKNX
t8plROXiXsQSwP+symXyFkaMwyUk8Cp7IGs72jtNCcalrH9Xtv6zLFG+0WsLjTXj0NTeZdbofWkx
PLeocjYFJaF1SZqQPQm7dxZD2NDM8XMl8ZxTswX6UwVFYZHEDtHHZNQkk/xl1lBn2WtXVjwKDATB
bBz6gd2IS6RaVLd7lrTwn27alJl+jAFimhvyLuP6NKvxXSFhPXR2kGn4uDBYrhpCJlf1qHZJ5XyM
jhadKsXMDCPwOr4Wv/LGesZc3vr9yKpsSovkVnhNs+G7Y25lzYAfp9VA1kqSQ6o5P+TYcNKWsUbr
IYo1QTxhRUSBNNjnv780iziypVhwUQvvppzprqOCxcFNKFYQwZY6I096Z2Fe4jv9L6LOa7duJUqi
X0SAbObXk7Oko2i9EFYwc+omm+HrZ/EOMPMi2BfXsiyRHWpXrSriix0tyQ48tfdyEmu3Md79Mh0o
jCu50LrN1YhR7NsyuXbmDzNhWIEKASx0jPRUey1odyf/mxN++kqD7ps8J4I6tPeV1SGO1INH3wCw
HO6hvnNXbeXeyz56tbOEUWTiupfJnkjnUKpxKepim8Z+ck/0/Ai0Mrl402dRhzdJGv0Pps/mluZH
lIJFD59+sy597VQ9PaW29QofuHkFsrJ25hHKrRDDvqkmfQhU+Ojg4L/UTUcTXJ58pFVcPNh+WzxY
Mx6GSNkpV3J+imPRP6UQNfwkfTIU09kQnOdOYQ5x7LbDxOF+5PFcn4uoqc8WsT6BdXWXmNzTG9Md
noouI5RpbKu+ML6ryajXrqe5G/fAXEwMaxgkIHhnla6YMbcnt2/yR9FHGfNEfoVMBxiuIJb8339L
hNY3UXDapv2mesAZxiAfV9bZM8R2YAn4O/aOtXF88R6I7tUj8bdO8YRxJ6fEJQgjg9j5XK0HJE9f
Ajsb8t5dB7PznHM8PHfE9tdRTEFX/l4nlbueGkbpddh8QbVdMjIz8uEM9Sbw4q1NEwep1dFmoOu7
F6u5zzPJI1yf0442DKJZDTjKtC28U8r4rxI10Alp3ThsH+EvTC+s8z+2Mo6ys4HDRS62ZS1gNzug
I0RecCKLImsXFY11++/DbM7WrQ4Se2MN3tpgWrOjVV6vdO7Zu0DepKebk5wdPr1Z0GPQ81w7+YBy
65kCki/eNCueOUpnIpOnLs3LQ/4l0nw/BMH40OuRHiBZG9h6t3myyXIFQgry615nHZVjItj3kVut
EgrA93ZLJoyJa3eSHFi3y0LG04yLhVHh7HXdvg2c6axNrIJF3PX7Bv8gdIAIENvihYrjHni8aa0o
yCChkjFXMDI8zvia1yaZntYM60OEBrYFF8NC0II08LNt1w/Vg0+sZiyrrzFNUFshuK9KgxiUnxrd
U8tfsSroYaCHKLzpFndchqtkucTgoOnADoz+caRkd21j3N7YHmKWWOAHXkU35EKTDH3U7MoJM2hh
8xajJAoNU4Vd8lcHfKeoPoRvQnBw38I/IA1Oxn1un5mLiZcgkkjK0sq2hU1Kw5tq81zbPt4ms2aS
BCS6DI1dniY891RyPxbco9Y22gH0T/ubsqFMqKsj43iPJZ/FviQwYLTvQrrgpmri6yt8P9iWFopV
K5gltNXB0cI/OyOgOIu1rqN44vrfh75xumsUi+LiQnNY0t0hRTmd8qJjMFskWYrhX+2Q+4t7P/ka
LGof6loxEaYpxi9zHDnkTo46Yt7pKOdSiLLYyrKgQGrUmARaiJLM5g/swO4+6kX1PEZM/FDLhp+Y
T5+pdD9ZQfmYM6h4KnkNDJnNF56fcu+UUOfSEmw+wBieZ2sw1lWRMpozjAttkDEc7mIf2KFxgGSG
WYflc9u5cXF1S0CXIJdTBNVljx1d4xQt1cRjwrWI1ay86g71gta/L08xg0uTWB99Ef1kZT9eiyy9
JkwWNr4WHGWy9uZ1g7fF08XqTuifrS9cEQYJ1xHEgx063N/UmkhvDJV9YSjCUkdqAHNFz+2lwZwR
vvVOaDzWE2G2oFfPriHOfcMXAErEpyan6jEvzAHBakoX1RzeFbnqczuoPeLf2QDz9RqlGXyimYIC
qunz82TEbzUev1OSq5OY8EJj8aBvOBhfmlyjwtLuI4utGwv2ZO2xww0bcA3yjYqRY0emz/G/yZ33
e4JUYDgbVDvWhs/JBxw1mOZXMCe/lmxu/HDRUMLY2sbMWAqV7nKjxGTRYh8QBkZdapu2KRPtVd87
x5y6SsQwki6ZW6bPUsL9KEZSoimuET39cTPMP4EzlPsEOxNrlXoJqxSfM8rju0j8M61K4Z5ou0m8
3Dsi5LtflmghG7tGewwmiJERyaQVETqAEmHrPjnus98MfwvQ6w8wXASM5G0lnHeyWRi7+vHBi2R6
TIz3qfLzXWAkx6WvTepi2M7cDJWs9TbBcGwnDOUHCtQ3IFjIzaaIPqSjSJgHJlDeIJPQsKxf2xA9
btn6PW+8Q6Zx4WGoOHD0xaIJaM9z5vzkperXHr07FujhQ/nf5D2YyMcNTHxzRA1nSHU1VJYzndGf
0+z9ZUNR61GZ4MTkuHXcmJ6ybACYaBIU6kLJ0qw+G/CLhBfHd3LyktgsYzZz4mo6O3vFSr5KvPQY
ot1SgJ4yl5YjqEFIhvDP/Zwy6P8+K5zZZQ4R/3CGZbzfaGD09kuGKl9aKXeNGgWl0nxwgxiujz28
whJ0HvFL/Qh3CPaFXxmXsDajS5m+1LWcL8gw7daRFOfMNrroDBYKnTEtdqXsniZqYdeUcmIc73q5
awfy0xxirC1Paf/A3v6qYcrt09l8VIV28dwPK9y89tEfx3EzzXcCxuLGsSVet1mYbpR2jY2bhPpk
U5B1qkAxrOeJoZQa/yrxB+vbjNpZIyRTb+LMleSS7oo7KAH/aObFE6lc7LodZ2SJTxrrdGrsHOxF
1nLws9pFtQ27injGmni0PpkFtDEOH8XWiBucqEES0pb1S6vaePJ78j/sb6fRki/FTOy9pVZ5I6XX
XvGovdWxyVPXzu1K1p48U5R36RvwGZDW9M62ZXQtwuwl6JOIFTo0T6La6nD8pXqqo7vLFesK/+ZW
W4V7UvZ/8lkFcAmvdGFJscaZTv0Al5Igai5m5b80s+QsDsd5Dc0eV+zov5r5gOMQ3Wuw+103dC81
nh8SUY0BTBplq+/SBJpZ/FCN6bgzxoq3NDBiDl8+ExFXE+HwZ0XMiKFxL58nUZJSjBu650ivFhW5
gAK39oOZDCuRDuPRmexrXsVYq+nooUROs4kxMrw5ZFePfvTrTwV5e3t8ieWebNOMhxUXdN9R9iNJ
lx3C1Llny+UgFrp4poW9Id7GtNp20HUMHzxWWRsz6Av4UnaIqTx0hL0ywkk9f5S2DqFPapwNs2lf
4Wwdoll9DIOU11mWn3XmVtQlW+WOftNbXovxpmvK0ghLrpVZma+SiHqbkcqNCMY4deBt6mosOFAt
JAkU+YwiGBYNf17JZuJBsljT/GEikRBwSOJAjMGLxyrjPn3sZsFaSjUeaGHgBcKvDabwI1+AX+Fc
otPwxjEtGLLvKE6mew/IZJuSA2F4jVFTC4PGmSqDwANyEfxpts0tz7wv9MmMbrWo1s5bwT6wjeqJ
DH8SbJzGSWF64kbtPCJACAuQhHlfdoJCq5PEjsBLyG1SRnjUAd3oY9+700ur/deEStgtNUSQ4pkj
bboZrZIXLD9X7vCXOQYAxB4mutUOztXQKcmsXsabOCy6ne05437uOLuVg8Gbgx64RztgnNgNYg8+
5lIaPak0jIR7vKH1ipjOzsMwsPrfp8REjJ8N82gCkxtmmGpzlX837h2jKp7KfLhXVsstF0D5qu0J
hc6eb+7h4NGMVPGUSGls8zH6m4Ww6lJ/IkyRArBJE8aJrEm3PJWagtBErGj6JHDG3I/MBlnUXPy6
Unx0wzJhmLzqPSOQTlsZZ7VGn0LGdfjQ1JJCLxcP+XUCTrvrVPpEoQOxOmG9KKgQJwhiV8jv/1rm
1byseGQsHtJVmaQXKsR3c2X1q85k4Ul9boF5TYdTUZG5iclj4onII6RPfBgcQXhq9QBCHuH5pMOz
MAomdzL4loF69lXDw29+N9jAt6DzT5E2xx3L4nHIgIS3NU/M6FvJoa+9V9BT3QbMY72CazKvutL7
9uqC40nArhBxzd0vRCLa4sCmMcc8GbV9nrEHMSBaqYOpnVs8/NQZBqhQDPeIEnVqoQH3Wa8tB959
sfBmnLHDvp0cpG3RBjDdmaXNpy6zEXac5nVBM+6KzvrTBaB12mi2EFF7Pp3ImFah29qe/aBT8zBl
ZICnKnwSqusPvmYCNNsHilMqxgLYLfLaDM4T9Ebuz6kGuhJhn86rbWq16Ufm8LjiRDnGQhTrsppg
qXr+uFR0ohpkr6m5nMkF/ZoBwBKXadchI4G9CkN8Z60ODxkn7JM6uQVqCHfqBo+iwATZMPEJp4BM
p+8dKjG8hVrbu6pkmswS1M4YtzrG2nlRP5fKI9Eyw6lhUGA7YmkojL/xyfwdptbcmoAYDCr8qDGb
zU1UPbYudZBBopJHB1s8IjQxDPiDK8urF3gcjv1gEvqCq3/hvd1HkflXO0CLr61gwEWT0nbKzaVp
W3cpze1YzNhfaeYGtyK5i0RIjaj8EgnE8pJtVZPxYw4PrRSWy77XDdPr2DxwH7W/DYc5SFgxMIQn
ZO9JagDWGEMDQDCdlyNHY1cG2KSIa5xF33GimmbFH+0vqTeZO2qrwZmXsb0TaskL+YZ1MJjNVW2Y
k1FksaHac951bnN0euoRcoC0nK4k0IQ+Xi7tcA9wCZu6cp81hozZMpEq4+lH+X17GFzsdaIk4IKL
u6cOBlM52NXkEYinJgGHTZQqjYcodJCEKpbcoKsktRQQQCIf3TDCab+dGFCUfwn2MCanimQ3T+5D
o1pg+CRCjV7ca0ELhWv3vKIul7Auib2VXds55L38N4OefRJ8u+5JMD4i2jUPCZLOi1UCfomnVyYL
9S7q4mTrMPle0Kz0Rhq6O+IKfRBD4B5cpBRAH+kLOVLTjJJfzcRx5YnKeU6SDJRtM28m2EGAYPvx
sXofC29+Ft5IO/y66+rguen9fyNKxjFIjC35QQpgXK7kTdnlWyb8HHkqLY5tAxSiyimHsJEQi972
yD1my3yQeRYQDacurOdG4D9jQ6RroVqm7/k0XhVlg4ew9wzgRtmHoax0qzIYYSw0qs6f5gjzcjPX
x9kv1p7pQaNi/9zNiX4g/zkwYQekAzAjxwLi6h30asB+MwqJNf5wd9ybefVdD3q62Rz1Yh+zShRj
RvMnMa+LtN2hpYGmaAXdm3hbIqrnNxzhHptkhMmIedapPWZ0xqszWU9E0gxgrViclh4KcZCiJm/a
kkLIXPGZVC2CnZ0duPQ+dQDwmeU5LK44pfEKdy8tD3k/G3hVUnuk3gCgdF9fLJ/FoBvznOrBGG8v
7rhtbKdnlxnpMJILqGUGUwDybO/pZ7PEH+VNFZie2Wuu+Uy/D5Z93N8l+ofbrXHMQDAPfE5ab07o
9TAnU7QYrKumh4BszMNxxpMvsxyy49zuJmZ7xAaV3JOI4kvzg0M7lCEmwugvj8gh5ljCwgtWWAwW
My8KsqIY041bLcYMz3l0SACd+zHo4HuE+3EYxQHj8ZZ6u34nhbcdY7TfDAPcTWOQgp9gPfaLq1xC
C3Hol5aJ/zE07KsIyjC5y+jU+e2rAJGz0QKaSwQFmzNSt2yrB5NS0HVoyrdmuOlQlbvI8//1Tfxe
M07kaXURiY9pw4WtKATFi1SBMHMANYhVIdtReuuQAY7Ap2GtoE+TkDUTiJxaZdSMpMVnX5rOt130
7iGJuQemnt5UfULbl/S2hmtBUi5dRtEV/2dvQxzxgwKPV2w+DZZ9nIxHx3bHQ4ADhAT0H6UFljvb
+6zLUu4jGtNW5n8FzX6yIKPhpqfZQsYTPu7f+AsGYEcu0aQpQvc4EJroTxw0mMQ7kgK1stt1HpK3
Lum2tOOa0iCvOHAk+CmKlpiO7babPg1u6Zz+4LgjM2VGO0c4P/mX53RPOfupaaeobyL8JSx4JyOC
3JiDo2YCjlIXw+6s9lji/Ie6iv7K3lpphkYbSD7dxlJgJ42Sq44amLxbMKHSrvC5fKG3VfI6Ahn2
HU28jew6RxxQRKjp9GvGjIqmGqkUfUy9KdVCkXQilppC7OLUL/aDCYWwMIazY9oBtO3uTvVl1Pjl
lkMi113kVBqbcnyaqG8FsC3KqmPM2eUhaUnR8ZSx7/wdbBsPDk3NnJ9NFgpKi8AdP/VN8K8f6PiU
WX3iCErso7C8bfgiU0rNuZEoE3SXGYbXIR7WwnF3k+OBTFLFtU59e2/M4y/S3TFXRMVK0/0VLoiK
yu2p7mjUnl5y4Ow9HzKGTnH61kK/Rhso60NsoHrVBX6/9K+Brj1ZbnHGHvRo6HZBATvNhlPMFz9/
GDHXdHLybZxZ6KYuDo9OzvDV/D/cet96LrzK40mrx67Zxj0tSabmwKF4IcqbACTDnpf3mxH8x1oZ
8Xow4IREtVjc8QO95RK9frZwEnIZXHnBgtgYeR+E/Ud1YYmP6iOKa1Z0u+ypa6b4hYPxoe94gIjS
9iyiot57jkCxzMeD0Zj+mowJ/zZvRqUQrGiVHb7mrfgHPmgV+hF8QobV2LLYYhx36/TWvqYennFH
TGOUXcKqr/RBFyS1l0a1ErJWloJW0kTJNrFRUuVBUyyIiieT9CbVayAuJhy3A3BJqk/RPUz2gcip
pp2n8xzvKUrmiP8MngzkGgqb1/Bjcb+X+hA5Pl+Ecjd2QaWdS28pKRbgWwROYoIKwZJ2t4P94Foc
rDv+6VTaDR0zyKb2n2aDC13U83gOpHQqmd2LsVpHWfYjkDvhWlLL2Q0bx1m+nBrDSfVQlfquBvEP
o+5PWALIIvFNLBsAbOp2Xy7ZX0MnPg8QNxzfcD45KsfnQOF3FDPddTIirhHwr8jAKOaT8RrGG7OP
fjA0/HEZYnSh+WOmExXXMxDuuuQwAne3ous0ZTcuCAlFTCHtkLuza3Q15tJHitedtczb5zkipz37
6clKnScr40c0JuNDJVBG4RDziYTxpr3wJaRqmF4C3KJNeEwpIt5MmRdTER9/Mj65B2l40LPOn3wz
nyGMW+6hsLJrU496Oyt0QIA4u17x6W0jfObqzB13mr4dKV/lEAJBWL5KKrG8KQ1WgJ7XRDHPtHvQ
TSZaTEoOXV6wJbGLbjB3nRYPZqr5Bjsdt5RWRa8Mc9RWdyV9BmG/4UQ3XOtx3xUccYhfa+IX4c4P
bhQdvTD2PozFzaH1t50UrjA0NPiuw8oJR5qFh+k1N9In2di31lAfiWV1NA3qS6y4TTt5PRCWse9A
bmEl1ahBPZahZBFevJhaqb7KronZnEOHQ0Ug2yv+1xGY9LU2VHVzxyq7Neds4p12g+k9d2VFmVLJ
1pgCPSu60Lp6+GOoyEufSAWijpxDHc/nNNbxHgvzbxMkwyOv/LflmEte2vmpPIKjVegcyolcpAmn
6dR3LneboFxZEh5IN9IdaVDB9idpfiorS2gcamYuyva2dxN59P1Cn6Tp/jDYeVcC0CIz4ua9GFjy
QvyrwHLdQ5M57iblpAAPPyI+1ocvTcN5zgqEZk3NzM0ER2ZTWio+zSOX+rkVEM24v9sMAnJiR8z+
8uBgPOWuZXKrx8wiOXfLwQD12biCpCvpVS/FJBhEVzuluYBhWgo9uueog+yWWIOkjSTAvIg+Xvxo
q+WmHTve9UodVbltp9a5FjJqNsrtf/k+NA8YEDp4D+58RmWjXK4j1hHQFbxBGUFKUXYRbJKILk4G
IuHR55iv1PK4YYVTBYN335YQsAjOrDusRuSDtL3OnR53uvqluWlnVOLvYKEndzP5l4iGhuhq/lMT
PvHKePBzwmuW7D7SMTmN0ZuLqYgh/tayVtx4huozLPqtbOsJ2xLsg6rrz65iHpcp65TU9heJuh5V
608wGhaOXo/10N/UgyCIivQKlfnLy4n2cW2G800ZfJ5eU8N7NSQTcVlScFT4zJJSHV0INv3zWnk1
4R2Sg+PU0zPihoSHjbgHeNiObE/qVKoiOceW98biANurZ2wVVtd0Duh/4my+gZOBZayPaa0y/4X2
K61I/5wRQ24QlctXeaWcApvmFRnpnaTIzimyjTM32KWgwGcWDnvPv1OlgmveBdvnTjkUqYA9SqEF
UpKQGNM20M/9X2qIaBqybM6nYcO/PRz0oWFAjfclPbdNQiwgwNPuJw7QmcF4ISHQHnQz3KUZxCeo
rx9cypMrJJT6mFrNJRnwMA6c7I/4HcST2bWHbHYzskJkge1/k48AViTYtILeALINAoL6nYXvzZYD
VN71LiqE6ZkzVdya/EI2jb53EVPaTI3PCnHwMhtUrhD6XyA7DoEmhyMhp5/LqMuJ9KXn72yXWHvo
gJAbIsHMrm0h40BCsGon3XlWrWhngDKVh81MVNj5dDAWnLEARDtzOW/VqlDbCUWMPF1+Kp3UuDrD
CfjlRfN8nTuIp+fOjsXZt+a9X9X+Icqa5GmhsuTgpna8bezzIalTy8yiuyM/w5ApZedWcPuV82bZ
1XDO2m7BT4Q+opDhnSyPWZ49iVsET3otCgltMFPTNiEWwPycyowaPaQRwwGEK/VykaSAkFaaFXAA
duaxJB4DQm0TOhWreQlJonUBmMXRyM2m/8U3Z99iojPm8v6iqDDV4ObHQA3xFBSBtUs6qwGXC/gg
bG29biyyhhYCEibZWR9x/wkSGQq36iJqF4W7N+v82tHVJqahv/1HuBl8RsuKPXZbW9FzhVfz4Psj
NVEQ9vbAY92o5i6Sj2tfZFSeMocCA2JckD0+ZV4IlNCAXMYFH0v7WqqPmTc1QKFumEPfKjP/inJE
XtflFYW9DZlZfjbEDPfQPhW3s2R4qQqMN729baX5Wpnu9xwFE7en7E0AMWcsCOkETd7dYOAGJBJh
0QnGOn+olnL3DgV75cRec3bmidzQLDRRWBhlwQy0q6nc+AYO+VzRHHogKtTuoxnwoW0JGCXEKl6G
2L8k3vBjUE281H7TWDmCT87cxlwxXZRbijoWmW+s8FpEbK4N5/tNAQ0F+BG7iTHBou+wRRCYZOSN
H5qah/iFDYsimKndzHqMX8Z5N3ThjwGjaBdTu7mHyukcZykYipDXoHTOMd5xTz1QCuseFkhEjVkS
nPek4DhKqCiMO5H8/b3n07GEGt3S3QrZNcZetjYNTtVZ2D5XtaZ0ceaiPXflZx5X+ARUvAsrvJQF
yf68xw8PBbM4GJb5WDphDKsbzEtGq9mmnowHW+Xxq4HbnbO5u1F9bT8Js71NPI7gHAoKGExkrimp
+13ao/Y0jntWKempjFVyZXajR1/aCkILi2UoDbyjYHEWNlc9DRYQDX10TIkPVXsE8qlV3FGLgJMg
V2/+6EcrBQr4gVanlWn59ZusnhCIb6bXFIyJLnjg5r/wtU9+GPXHBow1XX4aDRvYxDZySoMTS/qe
eTP6OPYZZsgMd3iPd0M5TnfLyzgD0xrC+i/22qUkMWMgtxze5XlhUdbIkGGfF0fL4NY+87/DoFv2
Gq+pCSZ7Je2hXDZABZuwyUK9H+rPoF8yVMso2bn2bncMQSvdmG+WB3y+xVqEjEeLZazfeViLkuRD
E3d/aNPl4lWLlXIVHJix5rrYiniPpz5fd/HUb4vK4/vaAgBS5CENg5tszvfnkNo1kQw6vI+Jb3Ht
A52vXMe7DAUxeHLpax+I0Dkpmfv5MRdez3wfKzCCRQM0s3Za52A1xdkGpX4Llp7Yvp1yYtE0BgJW
PPJ2ERYqsUC4PXaFTkzHTlLlCg5I3xSpyrS3n/O0Oc3VLP9RBMJpsTXIIA8PPcz7S5LkP8VoAiwx
vTMTNRP6HlnajOrA838fkjl9rh12FoVNgd0cRyPxKh2fGOHEyLvRkcN5TChy/rVd/2CmVfKHGrR3
woLBZa6ny4hoTKeV/elLGX10E9qfE9OpNTO6jAkk74j7mWs2MY/8EtESYhEviNDNNpRzs+9nDpEk
y4JV2jfyFnD5e4AUeLYyphNNNTykVfBFhLF5KrzPRlNmNUAcQYE061OfIOc0IsC1UEePWgcXTwzG
sTXbh2ZG9I1MnERa0RcUDNFG+LwepdzlAeNgCJLRMZu7hFyYme2MjifJx2iDFrdAxpnJ3ar5DiPb
fqWG3PDihYDZmg9tUbwadj2fZqFeWm9U+6bTCp/ce8C8imZWniBiM9W1bDgX47AMcK1XVJ80cGzD
uH8USUSG/0u27fwcTZ25BuUJS5pFhAkezVwIQnRfezeXnOihD91NbNLu5ARe/vDfr6pKmDdBHWHm
5jfG2GS6K+1v7Y7kjW7A7FlUpk4xdd2sLfWqLfph7xt9d2EYNm8SGVBXNIhxK4bG3oBfYSIJk/7J
PtvA0bIwT17/+wBeIEmTcReNgw0i4QOU8PwHS2R7AEKd7MhVuXBb6nDbh7n/JLSwti1kAGKi/NYu
M7ApUfLDuIZap1F86nFEIMgokwDeRiG2ByFXePLZwguxtkpW7EAweYGdeEK1rJ7TZH4pZFA/+wU3
N+I/LzhcCVpZpd5juCwfmq7+R61MyQZ9qYd+3tF8Ua0zvuLaLu1TEvnl4Xdm3vzsuZTKzqn9qTMS
nRh0mDe4h46l9OILlVzTiI1+9NNHHFdQSXsQuiadoLHpakBD8iEK+PElfaXv/Vw/Stl6B2sFZtNM
dvzlOJMI4m68xs9PVbJkswIZrfETTZeeefJSOg0OSVctAZOSpFFh6RMO0ggODrFSPPKRfnb8SEEE
II3kE/y76CyXRBLlV+0hrsvCM/ZEGsYdPSC2z3YWGlm0hU1o36tpODam/Ipi89Mp6U2sQVxurYTe
eBbbfFUMzS7zfB+TXOXvky6N8BmTpEQzYeOFqy5KeakDSavnkhPW9BW1hSD+g0iZteYbRZdUu5dm
cDQ6hCBL4pzMY8fCuUgg26CSWiIDaAWczu5Qr5JSfU4T/RBc5Rl/gCRDUNX+ucQcdfQK+2ikTbox
OheLbeZ8zYkSV2X00+o9X8+mZ22rpunO/aBXeYCVM+GqjSJv+yq7tINpb9jPoE23qLo1jT4Aa52z
Ynm8qM4kVNKwWmuL8F8XvoeuBWXRntZqnvrz/ERF21rIkQ7EoK93M9SsXRe5+BALa3ychPVtV2Qf
bMWmgc/kYnjdI6VNuPICRv+4MplaMQwDiF9aDwkGWbPznuvIr3fV0E/bpjff48ibjr6Hj3A5qEym
5oOD3UjBrih9r0NqGig8mrLspIOwonS5PtoMdXaWTQyM4QU08aS0SP358VF5BtiLSCQb6RrVpnHR
fQynYFXpy2OHVgv7pX4WQYyPsR4OYAWJnQ9ufnUodIeCVLVxtddczS/d/32IyTVt0SHstXL+VGMu
7igB1YkltVqVne5I0pwJqVuQ88R7099sl0NALCX1i/wR5VTbfKJMRStvh0HM39UUPYFUjPaensZD
VVThJvEK6muWh8aMouxNxiM9av2x6tOO84tfMl8mYB4VSzjdLXayZGVurYA65Pyomz4kvJgDnGPQ
dE5aIr0mNb0nZZn2rq050Y7KCm6yn+hNKxy14RxP5ckCvY91CeQdmDvp65qnLSV+qzb+fagHjl9z
zW5Zpb+uitA7Jn2uFwuG7o3l0qMQNKRO+o059YjBDFJOkqoFTAcYtIn5zsHaX54lP0iLy1RbsDKT
OUx2IfdsjlTAMjM9fcfJQDOAgwlL8mqc/vvtf79yxfinV0Gw/f//VOv4t5oUtqjSG06pLR89/SfG
+HScnaHY2jWcY0MjN8zg9eaa4WtEJ6UXpw1GKqhqg+U/ubW/i1RW0URPTM4bnPK5z6nmKN2F3uTu
EY1hBDXW3stQKgrzUldQIFQrX5swg6ccesQbNVkC6X/4EfMABpcXspHZyU2HW4lXbmUK5urYwJhi
UBLmk7rFA+WaaxJwL0UVBKzFsjhCnf7CGtFiVbaaB4MnvDGzbCMGzB70tPMkRwX2JMBLHADgGNAy
iAsrFNFxFDRIVyq2N0Ht1PcMuMddy/YfOO33zII75rkj7Hx0lUe7+R7sJVKgOH6wZnD4Vyku2mZB
33Kgg9PBz4M69I5TjMRbagB94Kx37rJYLBJMuGFK/RCowXw0yoLGOAYal0mhIVMmXYckMxz2ph3S
cLOa+/RbuJyQ2tn+cFyxd/p4vqL17kqzP+Eii/Em8DkoWjiG7DJcZud2I1XtbnOcHk9BOsQ7Myr6
Tbec3DIIJBtTWtegG4v3vgQCqssOa5q9Y7JrQwgsWW8jz71plyW2a4CBJON2wFOMW22Wp3YymiN+
hWMc2QB4MAzf81a98O3TsH1s59zXRcAKhNM3nt9Ntyz/kAnPjmVUccIyGpYAs3pu3ZFIFoWBqjG7
y9zp6q1hZKerpQAcQMJq7kwT1VFQfhMAWdZM61lFxujMjP8HmcXddvTeYG5jge1jq7wZVTfvBEyg
sQUbUg/Fc0Bd7DYLQlCSSfFUJMJ6xZB3EimztnAAJ+OQ1Gin+QWG/ndWOs6Gs0y+DVX3lkbl37mN
7DXnu/PkgSmUuT3d0TM62pt+TTA9Gx3k8WG0yHCn0zzeLeTkFIHygvbcH/Dos8CPHptC9NiN4Veb
D+lT2H6nGv9Kzza1a1vjSU60f9FmMMRee/DDWydxVvuSAXA00McdilC/I53RFDzk4HGi/u/0aLTY
GAfs1uQ+5yM/RaDVbvA5eoxiEV/Xvh8XNy8UH3hp1ln03KZDvVV2760LhZl9GqJLoy2MBPz9jtml
j//D3pn0Ro6dWfuvGF5/LPBeXk5A24sIxhwhhUJzbgilUsl5nvnr+2FVuV1uA93tTaMXn1FOIyut
IRVB8r3nPec5dcKhRINDmmk4mcasAm5QWg2uJ8J+vTbfDQ19bVqnfSsNPcJ7QfNPRQfB1XSIVwtR
arSHpaAFnWgp3wUlaULVeIg5QFBSKBjOckCZdNqUV4UHIhOa4MHFKwt/BgWP6WMP3ykkHtM81cNs
PZho3AcUaEpDotpaR3n+wWlmjwSbrxSeMN2qpruAvcGod909rtVsmyVO4xlaEt7sOQLvo+Xxjv1B
1qn5Fdma/btCmhtowMSCRtuA6VSC8C6NahqEFzWzfXMm/ARxqUG9bNwQdkECUUbY1ndcYXvdxCXT
1fUtDFxnB+yCqj97q8+O+TIZ6kKBErZ4NhP3Aw+gAH7KvqoBGw4OY2+B8zUjduwxxf9MLZvsaGSC
Z1Og7Pu8j/cx91cegnwG2XQo/PQiGBMHrCmY24Np0k8AzeeCxTm5hA71SQoUP29e7qCdFnyFGvhi
afiPAafPNTcPQtoaMbExmN6rSQa32VDRrqaGCDYtv3UmKJYB8xgRd+CmEz/tFdZPAEfKcW+ds0vq
VN0rTydzStbkVtsOtLDlN/aCqrSJv8+Fji5hQksh2izcFdn+1NNG1tQ4M3DWIzArT/hM1zwr0E8z
wXFbhnjUjQEfoZyaE7I06N3OOY2lNl765ZfQDOjnysYnDgVIUbhTd7KTrG3mA3ETcWtMu3tMyxee
0ORO48He8ZBKnoAVNocoiDJ6hmV5tlr1s2RX8wg7pvepBx60wLnhUG00fAuGGngIZVVFflefLtaQ
32LTzc9GDz+Mgsgb8lUbYn6QAQvecaSNkrYLyzLPoRkvsXMMtcSsP+O4q05RvPFHY94YggEZ9lR1
Kgb3y25jVIOgdj18LJhgjNskhDh1vOa0cLknHdDQuqTj2xMZ+pccq0dN6znU1tG2Ka2fwqnR4bKP
kMaCdVPn41bZ5b4lrch0kMsDftAipbGNUyVNkVaDnJ3Fs6dA9h65B4DYCN1sr4VE9EbjcbmlfUP7
XVdDC5KTLtyNXWZkLebpXRUfQcQHNBql9lAG+k3kAIbBFcxjVevsGwxiKp+oDnI6qCG1ezTAkBAu
D/RNWZUs+syKYY/oxAaCFQyzQQ+2k9852N0Sz87L6lyE2GiMeoRI44oCk1GTQqAtbxq9DAD3SEVQ
DM3O35g5Rpmpp2Lt1TecxRIMmNBFgYayxTZVZJnzFnPoW086NzB+WBypwSRL/AgcKD4MrEWvmjGQ
tp6/4aUvXnSdTaTTjbSwZc611rlsNcW7W029enbT8To6FsC/wUGfMkPzairpcYbPbonzCaTFfXQM
atoDaxhPv/42m8nc9wk2RisqKy9aDoNMG+VjbUEIZ0DrVZDjzjee6p4DWB2wfgyt8FJFtfuUDFZ3
FCwjeSaPF23G+R6WpHUgJ2s4sLXAs9h34RjTyMhv6rz2f7Q9U2O18B6Cefg+UcG+JktyhHwibtBo
WUe217pxg2e/4dEMlxiXAr10Sd8CEgAabs5xc676zr7Dyt2vcS441xaZcWVU0DrbvIGFy/sX2Cpp
C4bqgB3dNiBZw7qybilHYOXUJjHfVKrKN9o0qLNyaVlMm/k7kj9lJvq078yItUnUAQLnQJPafE/d
dGLtu6siu76LuKvbKhoeS4wyQBHwj0Hm4rbKKIeWZOL5nKu9HPF1yaX/slz0xK4cFJkUU52bjur2
obOvVgbXSMSQdNVsf450BdM6CyBrY5ZjfdcMXXeHV+0tgzC9GyKOBChm1AlQBIn3BW6peC4CMzoU
1IxtYjSlumIDaaB2dbMuHiIHYoIzGPEBt+LMUg0veYtPSAezmA/TRxPakJPhVq5z6AEVeXocQbTD
ZOkMaqDnlBPZ1VPLpl5x29iFFcfsRtGrVejNzdTqI09snDYGtGwJw8zCX1q0RXIoBq54IH2ZZ/c5
BqOALV7hACpOOoeIaAV/N/X9ne909yk46V0TGbeo4ozBVPTdrFqWHW6Qb40mfZdttvA6UPXcXiMD
Fu/llPzMaHq62H0xb9oyIxrsJy3dQVSapMu6bo6JkgbPRpDZ9LbrN92UEQbk9BkPFh5C3LjYUou9
Flf+k5N2u2bS1NbP0i8dSjw+zXafZHCBdQYVuGnLmiKJIizBUM9lTshT4WliZbr3u77xQjK19K2k
UMZmCUA2nb0okfI8fnOENnIroLq66fp+02olJXpwYHmP65S89is3sCCN5sOzwQ/2Pp1EfAgd8a30
3XmtWy07uCj2uiB+83PH3Lq8TBFEf0JDNI0FGIvvcXVqXpdovOQLUNgUHgEd9dxoBnnnBpTlQDQN
D/HszcbQnRnrPdn3xTd/4CXNOGbRlxDsOVNEFtWAdLfQcw+6gNqr/DK4LYUdpBUAaOqk68pi5zp2
c8Te8YEhit5lk2JEzuIfUabnl7bn4mVE2jNcOuvA9ePvDjfqOJvEOq2VthoxmYI6ku56ImnzAumA
pUJl6N9GMT7FYtmDNkxqcV63eyJvb353LWQ3P3dT9rNII96CiLv02XdY6EFnxQvSANDtOnW63Ets
ui/JzG71RieHkDgPGnUOhzbCQpyzeLk6SHxxrjn7LkFl7ROw5vZ4s1gIrUQvnnkYs6pUJM36TufV
bLV1OqKh9+AxPM79015m45kkONYCa94Hw0ASFyTPckItPZ8Q8ZamqhKa/bhvJYydMjBfzK4+64JH
sF6ntxaNikuxB07fc53qWnC1arPaGsRTsgmTCW7x97EVldfHKTeNHIrD+KxUVuwAVbMPWVRcEkZH
jufybGvOTL6B6zyINHPvQ6Mx/YhDU1YdpVY6+7y1aInWClhhPteoa2vTid6R+TRCs8Oglp9ny9S2
KMgvqR3cUmrEPqz+Z9eG8pUaWPxSCeXVYlxUBE1bNQadStTR9lvWU3xlgBEWZUYrWzfGo4W7nTD0
Nwlj/h36Gy4J3QouEvPrSsvZJuZxTGgjV4h3HNIe4M66nLJHQNxFWO4DguDbPKPy3ZogOkYGVfWc
gFvfTi4g1Jek5JOLS2RfGAwVuY44mbf4rmiWyOj4gQ1mRDvZPtJa01/dyHZRNIarNFpxl07JNa5k
zvDtZk+MlNusWjgrXWyvTFBlaz1r6oMqs0s8A8tChvrI4/F5qGKULip8zyrFDp/BCalie+GBEbm0
LHvFs4duYQ5yvPsQFk1LAyTlBP5mMprHqXTQDyb0WtYE6yRWvqdYIspWv/hp/dH2xkswqszr2J4O
zTkx7pUov0Pzdll1sT3S7RpxgEzGUxLRwdXhEQ812nrcMO3vqBPq7qyevocscy/YpVMUZaH3qDoC
Xy2Bq+Hqp+2m6HNBpP2hHgr7xGCh1hnPSjzRuNKkMz/FoencKgyNBgw/SZv8fbUcA0mVvmO/srk1
M4fR22CtwOQGZ2Vg2WqCBbdSldzU7KbeuslM20P4+uv3ZYVGQKOrjtE5gHJNaAzSzCz32KGtnR9x
7MudHB+tRkh9BcyGbgQNyrVLefRxCAAj2eb4PLbuudblTbY435KSvEjRvFlLXL0kzI+vX/9RLXHa
drZg5o5Ve/BVd8pLIXaurMV+oFxH9i5cJ9VdgzGKL7/+QkTd98bObh7lqagEJd+YUHddTReZyP32
oZik5pHXye7riCzNIKbw4NZQG+ZeXSYHFGQmDJpHnfxT78vppNvZY+z2KVmb7Ggr3g8juuamT/gq
SVTggaWZs28decncFEh3HZ3Jq4h7izfSZTLcR90/dSQJjqBgj5BHvcwvnKNWj/IBKk8qU5fv23bw
UmGPt0lveiNVMGzUQZ2z0CO6MvRsMLERrv1xZkujzMaDRGXRlVKh7DvZuhPZvBWW5QCNLHelNTxb
s9LYUrIUMtkaXwi9b5uASb8qH8FcZ9R1OONzSPcorrVN4dJ5nthg6JDXN3YcSvrG4oJIApcrCcdl
355yiFMgRCkAkqZwThVtOI5Z4WKa22cIHR1qB8fppHXH/Sh77gf4Jv2Wztu8ey8S2k1EnlzDkTIL
obnNC//CVJQMVGn+VjPdQCaiug5/X7jXasWGalmB9AnhT5EW6qGxWSM1VSw2RTSF8JlCxvval6wB
sD1UibaVOLf2sq0YTKp4o0Q4nUs/jffV5Fyz2BhPmU3QiPJMDg/gJLbcEM+MO1SiRWG3N1T9VVYN
4t1igwunRRYmVb3v2z3jDImRYto7jiXPQXX1rVLtDCZcDxD2Tvp5cFoCbpYeJae+f1VjGp+d0v2u
VXRfEY4jpWppTA7TYmvUi3CDBh8iek14vLNyN/MWfqiw9eF/CcW+gYaaLcH/X3+ZJjS2nG34oWhr
fYuwyTwSO9URTy3AQKczdlnSeiH8eAZFcr0qv84F5t4yIR3kFPA2/CwAzp7OT5pesVzwi9kD7UUu
KXMf3EkY7JFwpk2VbT+StvsckD9XgzY2D/GY8QvECZKQw5Nuf85GNj6MhVrTPKuOZclwY1spYcWS
xkW3rcHKtVS8EtSBMZ3FL4Wh/cgDNmp6YgYrjfhq4neJlxRzeK6sXG76tH2aCk2c3BJXLoyl+d3o
YRWYScWzph5uSnIV437F/7cx3Sj4Ia2Gkya8I26kMZ9vxOSN2d26K3iCwk2zP/x49h9TH4M5jR9s
RdWBzdl7V/MWLyJXvfhJbW565oqRxxRR0bB8pAH2nOXibgbRfjLI0tPjZ67JExp3uvpylVk+Um//
ahoIeWGP9QfAgpHeibD8nkHtiIPXGn7CAo2xVnOUxB60gvyJhJvFe7GCq+uUD1pVnuk/bU+gGta0
LfAwcrOedsE2YVER6xRFoVZx4+09PYvtPbU3J/IramPOWr9tZmFv/Dizd1AoudXiEiJNxqjpt135
SFmxCNrvrtGa3EUEgT8j9gj+lT9kl7851kuDm3WrFeX3Kh9mL1cWj1SeYwO8r1iUzTHgCtxn/sns
Qverye1nNg3FDgtIhP3D1U/RrK5B1YGgSN37PC5I9OnWezvp+d5OYKVqutavtH6wTp2FgSuu7i3p
ZYFroFra7cYkWw9odgHum7jH2YbFB3ueSAk6gnVN1gG7oa2kqYePCvjkqk41sk7ZRzzL9owueWc6
fnHOCcE15Iy9aXAfqej1SCWhw/bRA5VAGyzz/j6Q/MTZjnM9hvwEaOYi/2gxuJflmX2hgw8lxftP
+8mG3oDGa1o4K3lhEHToQ/NAIAMsFywLUhKZrxDCs4CeiIr4dR11lMSrfqsH1YMqdQmxNCr56ybv
eqqxIfaLpxAt+DA2PUfaoNpgD5wucF+W1AquPRUVzl5ibJyocI6yqrlzbGzQzK6UsTvDfphfSrEv
lwm/dULYzawa5UTlhVE51Pz05onCmpkxhQKOUSMtwJ6yBaRnvjaR9ulz/D619sYx5LFvdWSGskf5
6zoQF2xv0sAPj0Fj49yhloCSKFkcJpgWg81ArBquIUfXAMObU8pzJzW4jXcAMOrxVsSUAtuqviPQ
m5/5hg4+Jhs6b4CmsBbt0clXE/TKlyB2vamW13xglTIPNMRkLN9AMRgGHZ9gAmmqO5VW+c2ptQgH
exjtojE/uoFBtKLq8LaQokDwf/4Vs/W/RiRbvtBnUU51FIRt89d/+/0Lex/txz/8ZpO3UTs9dF/1
dPtqurT967/xkcFXsfw//6d/+KevXz/LfwMbE7qQEgbXrz+Iv3+R3z/47iP7+sufLx95VHb1H2lj
f/+w34BjrvrFVoYkLGFaSpk4wP78O3HMlb+4Ligy00IqcvE+wyLLi7oN//Jnaf5iQSaSLoQ6aUBo
5IOagmMCf2T84lAIb+o6ADPLNQzrXyGOOSZYs5KLNCjyw4+//Nl2iJjSfQPDTrq2afwTcMysmrzU
9MTdd7RGgFAn8RwrOnCG1l5ratk9VNmwyseyOHeZhcUJVmdhsITlb4VzjTttXANMRAAXDbEpPRuJ
aioyUCkgfj9GqE4N4RyS/NXXyic5YFyuxHgXYj9C5l1K3slETFM8bBrNIX6p6NOZqPXzjD5gKYel
M599yimGicKnJDqG6gdFCTPPNEp54jd3Jq/uEjI8sgA/F+kMnd9Ir3WJH6dWL03c3eJoNlelNZnr
bN6AyYeO0ukxglX5Jnw08RmEKH0XWNzYddx6WZFQSwPhxapap3HaXOP3GZ6ANzvcE8rG+fBbVpmi
0J+hZ9/n0YedhxoAf3j0JYDbRtgguzHiP5rVk8jFxSwjJlDMfVNUnyESr0M25FzNUH1hP68HMv3r
iY0tq3L/Z2Ix4llNQ8IH5uy673DdZR10erBUATwcgL15rd+aOoyAiukvFrVDG55IwZvh7uYackwX
XoGZZju3GFoqMBAeUis5WEhYe5yclAjIdx4D1ZX4Dpn2cuKHP9bbIWJoQUaCjprQMkq+H9gI9tft
fAaOLMAZQWqMNO4tsKew8rtaQ/Q+SKbNPHFL1uDCWnazdInbNDib8L6ytNj0JdyuPKzfCSoVK1lE
4S4qMTX4rDRXk71sveknGf2RM3NBfsaseCQ4kq4Tu4HX4gsH927YvKZBEuCHdXsqARrWMorSNz0U
eL8z/zMpzKX/sPDPbgLVLSlEfajt0DplSXlROvNKW3B3LNvyUXRkJKYGkIqMQ/zGs4o9t8qXMkYS
24Z8HMee4uKEOOHwPPilPEkl/R2BM1i7UBjSBlhzarFcX9xdQTQRdxOnEq6rZbnmMUjJbQBZoIJ0
MFC2YVOJDFjPbPD3rlqE85hYqU32mtaoO0ru2cRZzc4MAE8Grd1tSkj2xBg1OusTsJ6IwKeO2oBD
qYZ9YHGynkXFQtF1jBOHjI6V0zVz1XecWy+agExhAM7a8aqRj+OnwnsMtrDbTdD8SRfem91rGhvU
IbNLntkTYFdFCQZ0u3Ktngpv1shhmxzNZLzjNJG8Bn2enRrEhHW6/JZ5vNualXq3NRtP7+SLQ6Pf
mxMMhnBg3iinmAz1YL74TOIs6XDr0nsdxDgwHUhWILd5ciap3m2k3wsqSJbdtQ9LKw3HH4NykBhD
iTTIQ3fqhbOnjRjeArDgpfbzNLTnSvantOs9U7bsS/0nelyOfs38Hc5QpZR9ms09D9mHAvLP2g7Q
jVliPbU62d+RmWPd+OML4wIP5/5sjcyyZfua5vRec+iBnZCfnaR40hMbnLir+QeLWV8XXxXxiywF
Uw0RcGkrdTATwfymUwBmi2XeHNpMV9p8z5Z4OuY9PcGJgwbHGfhUyhDedxEOjy5TQGu6n74PCWSY
wug+DuiKpRmnPM9ubL+4iAbsrS9ZMoUYLEVyZ5s9NCC3MLZdKpu9o9s9rrCpP5pItYcY7aHDe4Gz
YcLFHYqTDAcNYj9jtch0i/btkGp60/UBqDoJryBO2nBOojOkrQ/NjuytmQLlMVPdhowRmheDn/JM
csGPoAi3qO9ZKo+pxYFaqtDEc1Y0d8UM9MDlELdyNyEHT25Dy+LTXNMDuGfBYaIA1xl17FQmNMvW
Nntk336w4vhCh+lzAi6Dje4p7ExuItl84jw6adhK8SymiAOc70NI1kbnkUonmkVtDz2J+UcfAlox
aKffubXzXmkjyValUXwuaAWpKoqMI6sCNdn5PyddP9aZpJGInRTbBuYuqaefjRnvS+7hvsF+cF6K
2bLY+Wx1hEO6Tm46q3myBdZXSckNuQNt8iQLqpVejyc2Oj4TnGNsDE3pa5RFQS1jeaBNxX+dyggE
T9oDyxkM/5XzQr0OcW9jC7kwhAkiThcIFWBymeOoKM4/Y3ZGP50YyGz/g0i/fXO5BRC5EABeRu4c
cK/MsxHDtAIRle7MNM13o1M823ErNrLUbHYJM9St1qLlk7GOxVF2MjixY2jnatZjni1qroxHjQOk
r+HnD5yecHcrF264jwtUdK6nBsc/aRhgiKcnvJOW+L2ViachGxpOywAi9bY7aqWa4YLhJdFLAsLo
+OQD0d8x38rAGwXNNg0Xsp1QzTdb15RIybLI3PN8bh8MnR1RCbCvBgYA5SQA2ml171lhf6XPtiJq
6LLplYb1g8ZA4O7ok+B3smNu93cYSYiOo/fRlU3ZM5Ds3L/4ffMt1sY9iE46E6e15VoZ6+vEs2hV
4XOzRXXJL2+krn0PeYGqccG12QPos67Hty2urAgNdjkk2mBkQI1j/eAMwX3N7pOqknTTD8ZWB1vo
Y5tfXmLTqE+D4HUr1VNe8qC1w1htjJTAIXtCaMm50RxmPbpwgjm0ZBh6E03TLLD3ATzlELZtpuoj
pRiMUP5Wi4ofWm0+LLkD0+JaKdkJrvUSGgYtkbT6bbRRg5KIIEf8m1RO2VHoEjT9CLl9zLf4u+4i
PFrrFCrqKtHCL5K3KM/NWw0tDh/O4i836Gtz4IQGY2OufMcxcGNGRJUUzYluRFazNq/62L7xUP9s
g6pi+ukOEcWId63QYOZI6j181pT00TXntmI/I/KfuWn8oEp0E/eSVQcn3ADrQYWRJazRfg1rDf4q
OAVQ35WYzmQZi23NqLHudEQzDUcFW9qLMjvKgYMFIWEV6AAPKpCbsBv1S2i394Aiibz27jnV+w9f
77ivNdopLyZ33QICX3V9uE+XB21GuFlZYsDHRSRAv1oxntW46G5D1fYMjSG6zKnr9HzdKusmU1Hw
HokbQrQAJmIe5rxbP/3EoJsD2nqrB2QW6Rdh+gT3bUn7QIHO+8wYsy3M/nvkNisDgGfMa+WR2N6W
c/lE6QOQ9BkQheNctEw7mhQlAcv6boE28fBs8Vespm15R4YIcIdhRltV3aueuC5BzpccB9Oa52HW
00Mj8hw3oI0+XbfT1aw46wquVCGYDsVoeWlrXudejJ5ucCmhSciU8seeOHWdY5fA8U36WGOkDX4y
7onKDjdDbZKLYVGzmlFPsoUkWksGPysaPtsyfMrB/zKozldbbhknDbq9JZOYEzv3cYedih4QeSvF
ITfK8cISHrgWU5AHf1BsyhhNvo3ynTn6wzFw+RaALmVHesvKja04k+ulQ8UO0PrUzSlUH4jpD0Hi
wuDm/tzjuSaf+D0pTQAFcXcMKlAgo2Mz2fTAKArXpB3Zeclju7mgX5m3JD+g9qq7eA6a+0jYahum
008KIcnDYQU+lkl3arGBlPRCeUOEb2qmmE0wFHDEP8CPmLhoOSZ3BYp67h5Na2NHtAWqajE2SPcm
Gr32MuSkjRtVbwzNwDPQtJWfR9gjzT1sNv8+wQPg1e29LbTqktOyxzy607OBMgRwOCss8a9wps6D
yE5CR3gQEFePs1AGuFti0ZJPASbmq1NstKZsU8olC+wm7KiWuTgZP3TkGEu3h03lwiRwjCJb09Tw
g+/iHlYirhiCyK0Jd2F0lha72b1Pou5HC4QfDx59PszOnB4G8m4+YJAu7i62lUTci+YNAma3pXK3
2LG2XOn4IC9ZXOHJlQmJtKJINnA/KIsV6nXibAIUdmVRkKUlTuXRaveBJfZUt606h030OgaRf+cG
IFj9KjoIlxPGEFKWDN62JFTO7j/YO1ARGCPz3hWrITC5bOj8mRP1oQhq1qp+iNzoveqjJRMQA2Qd
6ePNzmqEk8fVeNab/BilMsRYNuFq7aaBzaHh6cWBfMR8mCHBENlPIe7LRyMcCqweOoUI+CLGSn7w
39esLndTy/OE4xU3DCO65eXI/WEjOV9gAs/zs0bIyU4cRDJgSrGf7f935ZA/qiF/3X0Vi9rQ/CqK
/IdI8pss8h+//b+kmSjxX2km3gfrvj995D/+5EXdPysnywf/jmpHHwGHTihLmQgeynL/ppzY+i+O
bVjcPYViE6S7f2e1S/0X/sSWDlsYKaTj8un+ppzov4CPMmC166YlTGmof0U5cQHP/1E4USYPTyUt
wT+KsIjOFyo/P26w3Jq//Fn8v7LWgJ4RNNuIOPrZ2dadXZvshNyneDljIJ1v0snGAaT5T1EgH8rZ
erfrYNe538KhY0emBcDZ5peks3ZlZLKtwXt6nheaLv2DIyeswAcaN+gvFWCupA149Jg7TFX7mq12
om1UWp7wslqds7UGaG9p4LkzAJ243lM9dQDW+cAq/M4E4TRU6oF6GoL3K2kF38eA82EJUCatHh2t
fJxHHyajsVYhrSmZThj+O0aVCXE1zmbu9NbWVsPFLgmABxlwYnWXq/GlNOgba/OrZWLumqYd1iSG
19abpP80TxhGHF89NVawZ4N8j8ybkxp2cZ1gjJyJZ63iIH1oA5tMW8NdwOy/tfiedKd+ixU/tkBn
9+Nbh0pLNk5GwV5reFXJbSJON394911/k7r+lHdY1KK8XV6a5YX6gwL22wtJQSMFYrzXpLMoZH94
IaesJkWjU3cHtcULcvA0dnYOhoqj7XRv1xqG+ZB+uZn+lQ5cKa/Of/0NKCTFf/wGXEA/NqAkwsi/
6oT/+A1ElYuLTkZQZqisWnyTDjDMUaduhy5kXNmhvFd+QjLan9m7zy99HhlnU5g83ywszfbqazLa
mk0b3tceTO6W9HkGcWSmDbreA4NNkFkC7aC3HHvmBruSmWbeDqsSzWs1gQAH2/6AD2EFaIqqNx/r
g2ucKlLUzM++vuka+YkNeIJ+ND90erSbm0isuf5e8fedfHu8ODEbY0BHx6Iqg9P/v5n+DwXoRQK2
/vBuWlTufxSgo7moP7L/dBv9/cN+F6CNX5Rhc8dDgRamJVGZf2u8QH+mGoObmG1zepW6wYXxN/1Z
8THcX/mPwTEFm8/f76LiF5eWZpPQqSP4WOtf0p/FPzVeoEg73JUB03CH51uU/+nyM5gmCqrO+71K
jJfS0l9k1I0HFyrWoKivtCjoxFYtCi+7ta5qKJaKjnCc6ZvytSc9zjIuTULShICCsT/5Lr012aAf
inr8Bmsv33QTOP1EvlfYgfcZcSV3nDxs2nKVWNN9NdosOtv5EhNv8wKRXjU9049EsNBemkhuEYZp
cxAmJGqC6Cs/H/VD0H3Gfn3Olux5EPXDOqidLe4BynM9Rlu+aZPSHVxH/Gn0raIZbZdF0AcM68JE
+sCCC3BFqFaxoX9awHhlHb2zkoJsZg/ROmpqcrKcjcfGadephS01a8Fn62ymVlpsazvCOisUufOo
4m8s5d5mAYAobWyafaYYoiwV12w36w2cWLXptPxTzQuszPGH/Ww739mfnRNCyessC+eTa8bkTPty
O0iy/MyY91YKjVWEh0lvrhl+mQk+iPRdNoHmc9xyug0lvUCWDfKGObvASqj7kh7toKSG2viBqNji
b8EOXclvbcwUyDqR2xQxcLa0PJPAHtYuOE0AcYNDyy4L8+cupbRTs3HhuqHnVO4P0darxKRdT7dQ
89xpvGtyfAKCRgZVgWewjHc2g69urL/HnDpXWWVGa3/AgpGdBtuCzVcDjmkehG/fSFhsrQ+9mTfK
KI3dNBanqugKAi59tBtwG9ChJrCNo3Ym6sEf+37X14/hhNNq6NrXmUi6odKvKlkIDCHO3RmRa8yr
zwA7H/isYdXWoK71qX6TLpG+DvYQYCi83EztBH8rN/xRRhS5jS32g94Xr72NRWB2NhByY0+v2Bjq
nK9HrdUf+lq/x3y6bduRLhETe2KrtylLvzLw5qj/rOLx3iEttI2yCWg/nIyZPmgUB9wcQAMgaqL1
7fF0n0XaFqvS8O2VBNUZYi60TXXzx/iz9n1tx4HyruN/feCZp3ipe6o7excTEsKQeMeYDI3YJW0J
0gdxV3s2QtyMflj/zI2KehbTJ9NIu8q4qMVkmgKolySHpr55wAq8whlnu+2b2ywKVNKebRIprJJr
4iCsHJBD45qKWyT9VQkny+7lA9g7bHHSeDKs7CXUT3LSz6XyM/hJYADdKb42zpvWI/rTfGyI6C2K
koEorGy3ncKSF1XFg+hjqqVdMDKs4ZmFJo8ZzWPFxFvNLz/oU7n4LkkCWD3PlR3cFdS0bckHQPOy
ql1cGzPmxMaGOwX2GUBFv87R2IhSrQonOFS9c0z88RnvZDQlaNb+93Qu74s6/QoL47Ez+8cgQ+In
Vbt1HWSeIUf66vR+nzB20CRA7r/KcZb0M9nCR7ScgRwNloxGxRRkjg5rk/EhzgVjhh8dZeJyvgWk
7Gi0TWpzvM2w/mRZ8o66H3lEUUmzDtZl+Fm1PuzTmSNOpFxyKnq37x25t/ymvhUwdOdU34NT4mN8
1kCz+rL6iGUSwlBuqjut7s9QrFKc83XhQXR5It0OdM2N3zFc/kwn0MTVZajz8vtMxQZ6v4tybBec
xYW7M7ITNqFxFTn5c7cAfPSiYyUVZgbVqtTPjdFzrOKbRaHFpuf4jAPmnCYMEx2mMDm9DK36mJP3
JjHvJ4PZNh3iZkOttSnm23LVzdzbV1WLCQMhcAZMurRIG+E3repvGLj1zRRVoNVGSnk656ji3hMI
mGu8txRxlVyFBpXN63byD0UePaoA5j+qcA749tjr/QvMOQjtGN9smH6yEMm2RusQw89hDmBpSgEm
sJyv5AqcAGZMlVGNW/bECgt7NuhSSuhkRb4hOBBvrKFeejD9H6hZGF9CEB6BegpsnlFa05VHldc7
raRbtY0UkezwG/m4j1B0d27PhqgT9l2Hp2+HkW5VDtQmWnFzx+KYNSAgxHVs0sEheZkmXFlr14q/
YUkl9sTPI4RGvJVF+RSXGv2V/kM6O9yU3OpmRUJu9bB6U/Pg/Tt7Z7bjyJVl2S8ytQ3XplfO80w6
3V8MTg8Pm+fZvr6WhbJRkqBWVj0UGg00kEgICoUUdJLX7tln77XdIv1u24Y6XqM5kOT9ZEkC1yzx
wRET6qF/EEpknd/svmXnZEjHtA7Puuf9bOD2zSxvw42xnjEMEcUS4MJkaYBYqKvZNsyjSVcBKKhD
GZJa1kx6sFWUU2hvZm+CvPaAolHkJ0+qYUCtgpQPmWAslsOvbAoH9BPG7LBwz1baSiifAIGbyFxy
9V+g6S7MsZpRSR5REYWzKo9pg7PaL8FtVSc5bOicJ4laCRx0MOv0NmLAMWU6lU2lOGaqrh2iZB2N
elI6KksREhMt3yd51Jz6UX3yRh2qGRUpbkTbxg7zl5ALHXbyrA1tJqwsMubxqGh5SFvKqHFZo9oV
jLpXNipgbgWcvkKY3HRGtMxHnSwbFbNi1M6cUUVLRz1NAVVDROgitRRfyp5z1KyBeECzUSD2qIt8
1OUCYKhZE9xy0X9pBCzgp9uQS7vkYIyqXjfqe54HmaAjPuf+VEb9z0IIxLTSEZpAG9QQCbNeSKva
aIN5356Nxoy+XOIGSELUOFJVs9HUiISIcBquCeSD86KMdr/+CjuQv644UJMBU5cZDG+0mxcLOaXh
UM25miVVDrk2aqc1jveVSbELV6Vh2IRWBEY4w+DeCT4BdtAe7N71d0WRRFtWmzZqp9St09rbOikY
lbwBRZIHPQhuKid6Wod4eESPzqRiu2lReDCPHnTnwAITrQlI4tzKVZWOi3iYVm3/zmdtOIDhNO+V
1N/8MvOW1DFSq8gtYdZmRC7z52DW/t5E5uVAjv1NeOoMNTspNnUN8Wh70uTsjEG6WCWhk1wTUYPn
ybuM56c1xTpX33I9g/FB/GmmhZF39RxtUQqqgvzKcmkRhBanEbEi8r399X8AnbRVExvWJKjoFcUE
oc1Ujpci77eYZM0tp5JXlOciwdFjlyhc+VvbUEPdg4T3HgaFtjzP8RzWWXnjd3fTXt+3gUYho5tv
WrXYJJQ5rPA5AMzpKMhuaBjSe7LD1kBRSkeuGMrkDYSEvqS1+lsXuj8mpWjudoB9NSAU8QBZy7K1
fzYVL5IuIdKbebFI+a6gU3uf8vBdU6+yzIT0Af+XhbyGDQSEPyTqMhFr+pGmBtZrz4+qtQbsxjOM
GwtxhGVpiaGb67eZLMOoUCdSzfGYmMa4U5I3cmm+SmI++ObClh1aX4PHN+udVAP5S2n5EMZPo8bL
GatTWXFjIn3GR07Jl0ajBz1UwRwK2c++56olgb9RZY84WB6yT2broNv11kusE/xKn1QmkOsUpkLb
gfRT7XMu8eSN4VHZPpnQtPIfwFiXNE1TlETJ0KImYucKbuCdVuyVZtQp6M2ATUDii39eCYEZUo4a
J3gy+DT/ZGjhti/khVCGVVTLZwceSF10OzycS9noaHtT2jv2+odWqnunD+qVziJUa8JFTKxr52kh
LjVYGBFMMCIu7ki+KCdkHJA5OCF3bXvQMqfBwyCvGtVfhbVyK32b4IEJj4HyBEBc1kLo4getSQsU
spUME0UXpj1tqQCbG+B7TXSMquTJFhyEUNakKxg1svDaqBl30+DU8x8rbO/dKckc5A0PyCp/Y3H0
kXNCTdSt78ASEQUfKRmbTASKBj+dRygmfLgqvrIh+cgzc28Ia6Ek0YfQx6mgK8gkSPaEOOtqKLUv
Y1y+aYl0z9mFGI23FQVsTCUMH5y2N9QHn8y4wTMj1t4SRwH6bp7kzAbwYdKZNfZrpdI1lyGLmbGJ
dZcKuajI5HmsnVqNhF3nRBfLwtxcUf3JXSQROJNLdKtB93eNjMIMkqSbcxNnNPapUgyAktnNrS/L
NyNUvwwH735YYCi1xzIPMCKkiTQSsc4sjHt7XefZPIzLeNdn3iw1E6j4LeuGip6BgAxTltUNADDj
TtCAbQ0ho2moKWLSuTrWEi++pXk7kHN3MtpWvtjRLV2Z/NOAkiShvOQeNnyjHRjs/ISDqyQGPJyG
ESOlGbdGRNeukt47xcfL0OHRZj++lvVmnVHWPUUc5S6D378ewh9DKGERLFpExeJGwD6eFQPtfLqt
HgKiu32vPlP3ztIYjNw9VUmbjz9pY/BPdJ1hBda/KEn9FoL3MKTXm1L3KUDvZ1CKAveg6870OPTn
rPb2kmWqc5S0lZzgyCegxUUuldRoVrJHgjhHs3c6FimMvL5OU3d2VL4bKRQSPwoJX5GQZ8SNvUWu
yjCz8+hFtSL7L/GCeLpr9GCjePWCmTkZ6bkLhcOgSRe9j40fmpRVQ8ajKOGrdMehQBueTXhCJeMH
YZXOpCPjCphX2rkmNblGxwVZKehktlH6abInYEHI3uJinD517kDNUKJnauCC0xaKipnuheysSS3S
9i0UsRz4YKQ0qM8MhSsHacGb4nGP0uHvz6r9EPvHkMXTIqt1fpLM/1HQ8GUJrZ0gZLLvJf0aREhq
QmScaHK64mAstyr0VLk0pnmNeY6pbT0k/HjNQS9Z1RPPM7NjEVlbspAAcY18LXXjJRYgJ07WAS+6
c1RCX50nbOw13i0Q+JRI1s6Lmqto5pKRntQ9UqyH8VdRn03UU8bpUYbgqp9AfDgnScj53oTbab1Q
+sRdmjmXSt3cMmdREpAH99ijda99xB1UdweO5sKLyZQ7zXtYdgBo8p3u1t9qoZ79ogeNntUnzde0
Qw1ytq1QwS2NgSmJgqXnEh0AzcNpVd54QHGfyieSwzNQzWiKQoU5eLyOoKVeg6hFxQwTLfAsgGu0
kh+VZ98bOB2xzJ7NAh6KAyqb7QG5iQBLWuaa5SxXnZeRjYcxCX38u8OacrVJx155zpPjm7zN2rbp
yh4SwPGGoBDZDSpO25LCtN59dp78PlBaOoNC9MmHwxuGkWQGNIXVtTx2v81amdxyEH+npr3vVHC+
rT2TaP+BabyLe92aKnUCg1Ulk6IN8irTSHqmrnv0B+dIP+MPxBmXDx2zVmorT08K5r/2hl0SkYRl
kDTyjxp9jEbBdmGbHSND7D0gtnK39dh94X1ZBxWToWPL7YStQz3RemzJZguLvD8ORri33cya5+HP
qFG2He5AHtgkXgHjjyEW9UOv8nCaMAPMVFU9RwGcZb2uuI2P5XuN82rAKsxDwca0ACkJrGvy//Xb
/4p+q2Lh/ce24hMR7c/XH7Xbf/2Wf+2/jN/scZU1kkl/ratQRn9Xbk08wJau2ZZl/HX/pam/6Ypq
CsuE/0tLusLS7H/vv+zfdME+jd+pI9sasvrf2X+ZCsLxn9YWMqIyWzTVBsPO/8RYZfyHvQnPhNDw
EzVZOjkgtQmUrXDlWppzgjjfrhPK2Oa0w3unRLXUDQbXesugp+3phZCBUQPjnOiNTIjQ6/ACFWyu
CfrnAQEpkDil65BDjDtpRfQmp20ibKjzJiAUorSdQGIgCRqF96qisl0y/UqzJtEGsMxEmZc0kAQb
Doz05El+d3CYVXEwJ3VJvsXXVkrDzQn/o3p0PR9ialDaH5kh3AckWW9phUD5WJPL9kqrhY04xHk8
iFj+7u2SI97FyPSjt6jbsSCEQI3tvWoTKH28pkM+wECV1PPU08mLl2XKcMtDTWwiFid7ibTKNnXb
+uJDwHx3opZTOEXeWPeRl97VUEGKoYx2RuyAl0vBBrpGHvnFE3eFOKcwN2dx3UX7GE/OAW2R8uMi
U57gPLJFDPYHD0rQX7Qw19edLmekNvyU2tyMM7grXX9GDkV82W4agGlU1bGXFZd1WfSH3FeAcqRw
pK+iqZ29AtGdzngBbac28qfhYwyQRJ99GYPzEzuB+GyBzsL4xfvQD7W6ZDMH89pnCD0FZms/BU9e
rrBMh3Lq9vu6HqIflgpXUeVj8Ch1Mvc9caFjruTSKRkyKC+ysHXqnep8KRKAIpOe1rNDFerdsgwd
rHyOcPe0ZTqLLJf1Nfh/lpmE+Jy1QzHKDCd9uStKymgKiz5sHoIZNZSqEYwnpjePpbHwqAcKcXKN
NDx4DkZfvOb58MYlkmC1SPM3CaFzP1R5tPSbMtzljmJu86oi6xwreXfIcfjxmFS410JMFLMYZDS2
CRUCWqFQVtKGWrp2Zc07RKIylmattgufRno8YIV5Y2PbLKCMRJ+GJ6FYlOO9jYSrg5hgm1dCRhIt
xwisUi/ns0yyuEGFJvF/uZX4l5EavwiQj0e2r0wIbVJsPNk45SkgYK+XSe4Q9Mt8GR+do5o3eoIK
rIOpPUKujGXnBiTZAh5xod/1DS0aA1FuoEgf3CflCZ8LYK1NYpwGJ7RWGcFAXhI5pcwPICulMCoW
uZmGs8wNLIxyLHmbRAo2NECVC03NQ76fDmpjpSLy9DnCa44MeSFHM1qQhbpQiSuTbkuUrRy41Sam
D5X+tYrtCX2EyR6ToDMJtcgmb1hbc4ew8VXjtXPvjt2tKHX6yfR0WPApShgBe+xgQdMQHbRb6rBJ
6Gj6nKu/uhywye3UxjOeiWjJ8VoDgVQjDM+KktUzgGnewldcBudM9xHD+OEjqHrLlmgwO5YwHVlY
tfOdwzHbZKAfrzHtv4vKdrolZ5YylcPUedMicIthr5ERg469kXPiNUnUWquuEAiNpepXC9VvvRNf
nQwwIRvUSSoP/Cxa9i0Z4WiPwtuqjyiPMIaY21hpeZ9OrNEdYkO/neaNax3hw9XLWOqzDQXS6Zql
q3Zs6RMfi5y5GRdsht0JfPDgif9zmOeeCK8RZ9ykVBwNcGhchHs1afjoVAQfWNf6S5Y0xs9iUEq2
Ka15IBTYHBvad5nVkgB4Q5WA+NQ6PZ8WQ0UhMm4qIOhcZkvTaJYUvlA+nPJtsJNQvVKLNGDBgU9c
x0PzPbQpzvWGkO8OPUbme94an5jN8ZYnDGKXvvRIohdVyIIMJ+u0zoBO4v2x9UtVleW+ScKekTH4
lBV6QJOSfYfUBzs9cqSp15XerpBkggIpm7O0c9k19bb/CLNCvDdCtrSpGRJA77lR61OlaVoXV3uS
PbvBxGSRGnh/67w4pZJZfZtYawNcCDSFmkNpX/yhc9fU3wyHyI6rpap3NcXIvfkmx2DA0bEbfTxH
aT2lJKLbFakEF8vxsDGatDyEZw2nwC6zvuEokgZHFLpLWJzZK6J8tI6ubnUCm7AMW78ykOwbfoDQ
1tNrMMjQ+cO0vnK9BeRHJRFACTNohptcy2S+ei/xxGiLo0eaPGFK+aifn0NqLnYZQ+++AGtHFQ1b
kodSG7QzZHxM0zymW0C16BbiS0dkBR9G3RYMwXmV7HRMXlcH0vcPr85ibUek1iADojTJtuCTsALj
xkpBE2m1cuQOFzvbhzZApBXNRuhMVn0Zpqcs6q1FZPP3MNSDeI1CfBO5YPtKlscwX+ym1J2HnB5N
eG4i43AwxvO4C+R1AiB6rpOzneVdqx8yFyqtHwXWIsSXDXcjxHEv+dgS3L50P3B3k5q2PVEfMuFl
m8qrlQfGM5ayg+q+NDOwdlSP0cxTNdg3bHo21iw5DprwDuDI/S3pWmnGflZb5dgezm1h9Vcbz9hS
KKZ0qvHbLzrREKRocGQCmt0juKebsBpBj3bpPM1IV5+ahB+3B3hILbnkrGzKQg9MRsbKjdPqTvMR
qrQk8k2oOimzXf0DW5KyFMhtwGdkbwteQbrYlYBDUJRNTZIaWCPgeH2n6mJQOL4EXTYE4sGeq3r1
jIQfngyDuxCfHzX/NMkhVxO9p3+Vwdbn1LH7DfcJhwY0CxEEXinsF5D4hFNV54J138GYl7a7KnGM
rUN5zEmKymihVUn9lnkV05tvFe9OUVBPRIyCek0jR7jLQwrQ/J7tcqSJXQttExZHXvWTpPfys+xS
AtJxqaBZxO3PJubHfaqb/rrPWPpxcdK+Bt5JYCYd0PqKsSiRFWcfOnF+pVCoJ0Lr5OElhfNBTNJ1
9ioN6HxApCT+7GMzDJaMSfIFRKFFCW8CULwKSFkJj/rP1C3zR8rk+sZlwz3n0MTArcfKykht6YDu
GyzpNqMkDOj1K7ZjgHByWF+kijWcqsc4iOu2XTvs8Gehgm01zIPomlKLtaGtPO/Z6YvknnHTmruK
ICYyrqmzxDuXAX5fM5BXUWC7N6pYxUoqu/ZgMjXhPnd03uBWv1FDRIQi95B5ZM/LKLNSXZ4Ivb/I
Os3B2BUqLxma3cYFW3Vph9HuX6rZucqy9m7rTnWX1Lbax2pePkwXcpYNm2Pt9VZ6JEXabC1qbD8T
syooaik0cB8Oi9qrXATtxat5/E7dMHIWaT5SZYkM0PamWJzmpoJJqC3Cn7kFh2dolYD29ZJohdH8
6kyRR/aNj6auyPLR4xDfEB3gwloGaYYw4tYfNsW7c3SobhWVZTdTfB9kFk11z2qko3L31NxdYw+c
c4nOUl9DZCVzXXj2M0sH59JbGodHFdU0w1pYt/GUA47Y5pFj3GOz8ddJKHdgyCywqZE6POmZIHel
FfyK0/TIQU5ZHkhCY0LO7HybDZayHfwUtwWNjsuc2Dj837GjiD4Ins0pLdz8K/Q5cUGb07mVaSBi
tCLvU8C8BDGrsNPkeh4tUPNbSkFYoc3zxM9b+okCQg4RaD8eYn7RHcwUFjexrQCLqeKwL08GaeJ4
JltGBukOmA33wvdO6HEV42klLCdZVYGBI6FmBi5ccvBVat+QGPBctR6re5ILwyppuUoiNSqdOwXP
8OxovL+HjFYhv9Oolz4TF7kIo7InoHWBf4H3QP+wq6WZucaFzBYFFK6nrCuK6Y4lxvhVnWndN59D
JKSM5NtnG0TmC9hL9uAF21snV9Kxt7w9t9w4yXAYhTNjteeuaDSj7s5PAHoahl9xm4oM5ciFrJsb
EaZ22dMgaOLSmGF65mEu9GLXlkq+6cMgvMhmgJaoBXr40NvYvcm+7q50iXrYTuFAggjN8c9aO11k
UK22qaIYe7pZ6w/o5GQI9GxsOaJaMbSM0qI+rwk3XN+Lhc60eGT955BWSkvjbLuF8UjzRNr4geed
/0eUif+HDLi4uBj4/9f/rcy0hrjwj4Hpqx+G/p/sav/6Lb9LHpb1m41nFzXhl+H3VyT6d8mDX5Gx
zqtYflE2/hiVtn7D5gubSrOEousktv9T8DB/w9Wpcv/DVqlqQrP+O4KH9mfDL/lNLHEwzRQb1UW2
hP4Xw68+wlx9q1dARSMoOmV9Iat/LMOZIndznt9rbv+2o16MxJm1OidJqCy6okKOM2FM2PDuvG2P
2Ps17PNrfM3u7Vv5plMDbv5girw5GqkenbWAf/r9Y/57Jv1vHK628u/+6MTJ/yjVoG7EGcd1v2p9
eRfoyq4UbbiUfKIzljVq5EAFHYnbJk/QuYtdXqqXjdcfnDZGIlQPoaofu6ag5zKnoU5mdUkF9k63
jK1iJg6VU/FO1uFvqWd7zHWHkXFvKPMsKa9r8+hsiQHikaz2U10iEUSlzUzSjFdXGRX0Pnhfjoi2
ucwFWYx9rmxismU5+JfIEvemov3K6l+SnqRLurRo3rWdtVcIcJVlB3enMfy1lMoLJXLj/ZB7X7UY
A2K4Xmc688NscJNm3hPH9TVQ2fR71GeSdUy17GJ6sFPQopstgbuYuFeHFk4MKGIcjTp/rvshBa1x
8AotS51Tofsyu2DhyRChnY74O0ygVZhUyV7DhjX16paXo7c/pcLoF6Zce1N8N8uUJtqLG+CTnkrj
W1zwXls/oNisq7fuLb8n1+Iq7+Xky98quyHk5xM22baSeG+kKpCIlpJiFlVHmgudDMzzRhiAPXxL
OkGYsucUVfLwiMhsGyzIxIw7ub8IzPqLkQzGPRT9sBLmDNBPu07p+PGq+CAXhnzBZ72PDQIaaoJO
Mug49oY0MTFm58gzrrSAbJjN6S28p2efLWZTvdUfsWttjEdYRm+tlS4ZlWTtHbC53O+kZ4nzP/wc
bR8bIn1PUSY8f8J+VQWGNOvrfsNYc6v1BRVS9GYZyO26nW3zO4ndc6VpP0u2vtWb4Kae0TgfzdKq
JxWTN7zj+a6+jz8mV9E38F7f7af9FerkmltqdW/xA9rXPs/KEuJAcRWIFrYIdzSuHSKL5uEY35V4
eO/SlxSUb+Ujswwd8d3aYObGNupX4ajmEA1spWvhOs7U3mq7lNsVz7A4iLdxvJGe9QNSiqqTVHo2
z7jQuQ8odMGWdgVBHXuqVqvzwX45tYPfI/KJ6rGDjnNl3hGdV3Y5kLH6TR/KpQoTOSRz26+d6EuG
Atdtqlf3Ul40v9BAbxCWQXSRgll7qG55cpV4rfGn/2mLL3qRlvlFeraP9JMaNH1CFZ03Jzo9DUKB
o7DtGnofVIZalYldq4+hSso4cDAp5GMMPfkM3fA9CbG5hdv6IIr+mJyym38JbgGk6ojNcvYuHZ2z
CbN4xnGHcpBVa96VHFDk1GCTAOHukz41DBZJLW+YBcaeM1pmlKpf+TV0vAEriRztspV6cu/hvXsr
7/U9Z3lH7aGzyDcw4A590GYTpWNJQ4HDxBuJ4TeMuDlOBaJINskprrrm9jWQNA4Gsv/Bsf4uP6qE
9GXmOZBVUkxo9q3UWmBjXTuXsvoOPnajH8yDdeoCCRf/3f9oQymdd3kMMow0lEOfkW3SXMZvrogy
sJRKP+O7EBEtA8F8YLYT84DaQPyiyizOhFhopMLTNoBh6/HO88Pdyacqlz4laC5TydY/S30kE9j0
TmcFjX9R/SndxU2WUIrFyb/H9+FNe0vPmN9Oppy9+x85n2dGgBYRLzxAZnSc/spnNGTVxKuM8MBF
66HcxtOhGJZZZOOu+HA/yu/2nlN1EsA9qEJcH+yBx5UqDpVPhDSiH8tcU7Bqxsbc+KKz8xrI1C2x
1y9Y+NDzlH5QObWW+Xir/ezUtAENA97Uk5zv2Ap3dIAPkXokeWhPI9gHhjLtd07gbIJLTJEsFikg
z5Q6R55Wzpp5nmNv2eb2KhLDq751j/imPp2rdTXQ/ANW7spHmRUgFl950e/jTl4Wb44F0Z/oHA0x
mfeGPrUPmTs60b0rES2JPnFjt7JWERV+RAifuZkZM/oHLa7yJU05xQVk/EM8RaydVdc7ujf9rB6h
B1w1fYC1nEUzW33XqCeemrn37Hg2TXDoFgi2bAEnn2x+P4DLyZP4Jp2dawy1YlLOkija64m18D5j
y3uMytMP9dqfFEzUQWv9RJx6Gz9G49nTHEvC+MwqvUnbIhHcuSJicybsffosO+OkwAvMwYtks/Zp
o6igJ5psC4DQ4HsAPccTCVOmH6/ZP/50EvUHsoVdvmwzu/VP40pzItI5ZczOPnkED23vUfc5zQIt
n1Y/uxSBv0TpHObxKbh4F3XM+o41L/wcxDG2lo65Dh79kRLhG72+bCIWeoG3ZR614WdJt3fYwphy
rupR22eZddMO4mRf4nt+L+9t50Lrzfm4js8j5a2+R7OE72m18u/O+/AWfxRXLL3x0fKuUpmuaBjk
nymuSRGflW3NOn3S29EV7PEcw8lUfEkfinUNs5ty7k+YaddFF7zkp3UdzsrBuRVvQIuXNWgMBNdN
qYqHLa9b7GK8NiK6JmsheWZbsIzFwjS3bsRa6NP58gkr2mdp35rNvCsfNZt9M2nJNV60cwWaNHsT
s7If5765K9GRvK+2sac2E7d5j5dV2Bw1u+QvanyIOqUbIt0Rxloncv2JQb0io7hNTHdJmn8ScC/L
7vE1P5bHrO/u7tTTIHeclEf3UDsWQs65gNkz/dQ2rdS78wKbbE6CaFrQpsLidxoeo3PhaQfHWkgn
VFm0OXVLdRhuhQk68Dz4Tr7Vl4sk0gPne0++gw8aKbNk5Qf5mVlwmerr5JydC1zWRVxMnW1+Si4j
V7ZLOI7UViomipcPmwpZ2hqGrddh0C+TAL9NMe1tcbdcz3mYZGzlvrk1HI+BbA3ELqNHXKlPPbBP
KunPXcY/3pX9gqfX1pXxOtPtjBhceVdDo0mnNYNn3fCCY5WK4aTw9qAxJo2KyTAkMEyxD3+OvAcT
q9mCmlN9U/Tp0o+zlhZCR4BowCkshfhVMm5orLG8TtrUNps00ed7qFfJDBWxn0Jj5tEbr+BvP4KA
abBRCvzjxUuPzJZsEi5MIPEr/GnmfIj8YwXmD4co2zDkMeL3hUr7GklU2wKqXQw+mVwtm1pJUy7i
zvxOIyeYOpYJEKA9abVCjlvI99j3waLbeQuBHmoCTeszixMK7lhMZg9M2WSowOvqvkO1gj8CXkh4
eAr+HNpCoAm5hL7LdgUPoFtYkFfaxJR3qpRQNETGxHFKEhoGRHl6JfpZlEsHTxjK1oixjEHzmBVU
JMeRomFrIwXQihqv+kiVRXKYyhAt+ErZJggO7NS+HK1ch61JTq2GNFRvXG2vlJK4y7Y3aW8Q0jwa
Lwtma4GwMHEhyObGlsNLjXVjfrYsRz41Gs07QnvINBjOAIEf204+4B5akNk/BUG3tUsslpTN/BTh
xuat4bKJuKz4wc/IhBtXQpqcQ7czd7rORkbplwGw2plr0mxdOJRKqwh9k0gFEK76WgZlNji5dbKh
LaJa4ic0tAinUFLMC70/0ZvQLWNHWeHfGAlEw0X43Dh8LZl2gQPCXoqvHTrbhJLQjCzIVXd/tFKg
4P2pNmU5kg1bmn3+EJv6mxlJ/ZsRySIVKghJqRqInL9sswNBPX1KQ+5K6jKcGah9G1CJa/pX5Kf6
tJ7DI3LanTOhx+Fd3WEKWVpu8NbfIi7E1QcpEXpd9sk54br8z38y5ts/Ldp/DZ6WgV1Zkfk/0lIk
wv44vUmUizRdGtAy54PijdRvi4AP9FTiy+mHxtWxeoXpDowQC7H+bHsDN/4XZ+Sjf2Qnn4apwFi6
B/vYUi1davJMe5KvniS3+FIeuqBJ4XDGK9o0b5zCkd/OwBxisFPW8tl/cO3022P+yD/7hzRpFvY1
fxA538rhyv6yn9V6xvLyqT3HX69uHLHiLF3buWgMyriDfCchYtlwGLRbeIkv2SncZl1/ArQttpFs
jDVa+r4rMFfprLvCdSlq4HruQlza4OxUXL233k6jFZtiQNiTIE9qIgv5u0nPGd/YJdtO4NY3Xosj
r21clrFSS9ATTiUfPK1+BdSjNNB6+c6X1IrIzQSHH/ySR/JIEgpo1Gd8Gx6qvY7bcGsX+KDSU7AF
uzpOAVpuX2N4VROCseFsKNRkIhsGfd3QaMJbIbK34lN5tDczRufMCEtCneIHGuxavra1lF6LcSJx
d+beudrnzi/XskZ44LN7KI+KkVBsRiWguseMN/o45ozzDrdThh+NIWjg2k2DPINRcg7O2V0wLP3z
R0uX/+aThVufhJ+mmMgk46//wcIRUjftyaqrreCQb7CTYMmaaG/DC5SFVX/k/s9KMRaZ/AgHbdmt
i+zWPaFq6JMkNF7+OESJZ8rPLz9pEG307Kvnq5J98jfMS3YRO5bEMx5zejo1GWySD/nVvspX0W0Q
U+3oi1KydTBXGIeqoliCCn7rd/TpSv3vafz/o/6hj1+Q/0z4/voCIQ8phk7c0eI79Bf5A9qCVMis
71eijW4JpCAIbIuoV9esiEaom5i3VJyUZ/Mt5K7dvJW1PRfJq7I/qiuFpx/dy3gHw6afPfnQKOQU
upgCMApyCXNZxqmu/HlTr/uzfu2ekGfYmHRgJ91qbYDyIFFEhuQYHBrzibjbiHIunf1TdCkOom6P
6q7YxONAJnfeuxZFn//8FqtjfPKvr513mJgIQrol7L+ca3VrY0NJXIHB3V2qgeCOw0geNMW7aSwV
o76pOHeIX7Tovr2FzxeBaJttcodQFQHvc3UvuBAFd+mmnNJ/88b8nS7FH0zWeVMUlVj+X/5wHEZa
g8kdP3tTfvMXs1pL3v1OXuAznxcf1bd/bAT5T4mrxn1Q9X/z+bf+5tC3x/+0rGJw1dW/nqy85rqC
Hi5WRkAxZOjaq3Bp+8b8VR2rq4Y447yryaUzCiatmbxPz/E5v3uYZACsvMDG7JNrzowX3nvsGjAq
9sUVbMsqv6d3ShnJaq2qY3GtGQK7N/IWmDfVnf7Kv6GXDOpn2ew1UoMDuIulahxapKDx39Y7TEpF
ziPOeo80+YfFVNqvSiZU4lC76O4xtZbj+JqQSRrHWZu5NhoH3JZJtxlHXu8jurfjEIzD9yAOMZOx
w4SMYbf9N8/Nv/kRCpm8MV8sWbVtNNo/HyGO17W56Tvaqnjq1qeSUoJXI2Bh6GIwdpiQnXFULpmZ
h5PYFzO1RUhIKVCGhQ8vPGNrDv60MNmNc9UsNMaUXbQNh/xrhztmTnWL6IupctBomGdrYlzHM6b4
bHrvFNBDhlMI/45HCVa6NWPps2lkkjYC4nanSFP3HO6x8l00B2OQ0q9VTGpTpfcv+M+vlFjPm3vx
Lb27xkfKpN0zcUdTFr0dM3h4hNE2DuVmMLGZ0dmuZUzs9OcQGOOw9j4M5vmeuT45q2/9G+/LXTsB
EeaDcPvn7/CvY/jP32EhK7YO1o/Qtaz+9WsiKQ3XqwF3Zh/byzqhD/5Wq9IGSQk0O+wqj4ZvdGNx
zJyl2sUweL2fWTTF1SAmD+Aw/cy695vmP6g7s+W4jXbLvkq/AByJxHxbqJlFsjgWxRsEKYmYgcQ8
PH0vyD7nl2i3HH1zovvGEbYpVbEKSGTub++12cDWr+Q9qLcErkbng1/X6mH6yB2qcyb6htWhqNNo
TWffW5g3S8qA4jYhcRebp9GN15mrb1Jr+g7ajQ36WH1Y02sYEd6pZxoxKrM9RjNE3pDKdI0cIerZ
BFDaptzet2PjDvzrgz2+yEOwz7KPKk+vDIs4UHyqXNJnfSdRhi1GxljDi+TVAcfk0sac0zaMt+Cq
tpND5bX+v3y2y9r/62drsS4KLIwC/ClAkU/XrxGJYiik3Gd2B4Jz0E+BiB8Qsh/KZ+nGt2Vp3ZVv
3ot47h/TjDE/XzDhxarp7TVmxxfVA42wvX0VgOcDX7n2ChLJSBveInEgdeSL5sE7wLp9ocd4p5BE
0vd60UfU135M/ViCRXzOkRfp0X2Rz6qR7wA8jFMVeisG9neYaHICh3maPArKjUmJ6F9Ko7mPrIFO
XfIvfDSNPwITRuNmd2M01b610qfqkWYD4JKrmhqte8OmaKdo+KBD+jWp8bCKG5pYDXAXNJ39/lPV
vb/vWSEE4DJlLoPfgSHurx+rWxZDUoDT3s+38i5/FsBG16lHej8u3q7bWJo+4f4tygTMj/vprn/p
0qNM9tgcn8cBK8ha4u/jYc0m1bE2gUa2riXTFq/01ql8nQmpP9/2L/OLW95oEN4ZaJyX3arCaG45
rM2U05nfTLf/qIfi4Or9fjhat/bijeJ7zTkpjvaE9vtmtNU6kvXGekhH92y+huWNWIQdGqk24yL1
uIvoQ0bndtmqLQtrczHvY9QhgUo0noMnR37LTti/n/WvoPW2iZdfNxs8mvgGn5PHjpwLne+9175W
K+F7XfyBaE2soClfwIyB5J52XFLOh7SJMCfxAWmtu3fUt+g+PVfx/NrnWAj5vT+ifDx75dfio5TZ
t/LEiYAoeXqtTHXIZgYFWbsIPTvPxCjgVYgE5qHYRyYENdN9y5dKUX5hVOOHkNKkAIep5czB3int
na2gUtaGWgpt1D0ul8UwmYLgI/zlFATeNB0IGM04Tv/azOfgoSmYdVdBuMdrSq88MNIKcN0yBcrr
M3Eoyie7+lok595ZcZjtDAQAAlx+jma0fIzTZbiQOto70UNKPwT/LXudLt6X6KnZq2O+JeP5JPiZ
5mKcE7SpHo2qflJP2ZN7b5wl5E73X9ZY4+9bYYZ7hu2ZLjNG0BafLtiUcBiqbQUbfKgvtFA9BM19
T2lx6sFGaWC3am4vaUWZA1+996vv3dyDAKvVLeneR7rbTHNH7h8iwqIzNQhO2U7rvlAiyYjgSjtp
gbG2N/WiUP3b0fXHEvXrEmYzGbUlJDmp2zCcf73XdOXRiTLbYi/haNWP1b11atCNGvSjitGKsg5D
V29gBebu8C3StX/ZAsjlo/nb65uGaQNXEq6Un14/GmKtbktXUJiDTMN+ufxuf6ERIWLvb7yX39Pv
OrIXEOec544BuiFZZw/hncZ1jUyW32W3GMH8BvnMNBAVdP0tGL0vTgkb4PfL0j+/U2gn0tBxBIPd
+fRJDVqQt+mo72mcf07fjDR/71Aox7P1IPTHSD3OX4cPg9AZiMErKNSv0VysCuMLlh0R3OsZuFFB
ErtFvXRQMasLq9fNv7xH658+TRfalcX6yaj502FFx0uFZaihd8UbNs5t9GijqsqP5NtgaNiKTtgs
RI5DfaMJtloDn+g2/EFRONDqR8YKusa5Zi73kJRQtCODMa93+f17/MebxXHhxpjLx8hj+NfPMcOl
2SiQJnRSBlvvJfrS3GOyWZkURo5PbHlvl53seOERhKBaIqxmjFhThzKFfHwrrOiQKfuWeo+GdOum
hZFaVtpF2rup64A4vzsqvkrr6OPHu/4fY9T/fwtls3UWNSwLP33JfwMJPbXtG/bvCC7bz4EU/T9/
9i+Hhv4H52fP1jk0/fBo/AfK5vxhISOwen5yaBj6H6bNCYHTp6EbNDPzRv4rkuL+sRwdbCrODGHa
i6/jv4D+5z9XGLh2/8dzPvH5T/eOzfvlbTkLPN/huM+b+1nPoOEAL/gUR/uyaZGTKuZijZfdGkZV
7hwxm8hHavCb1hhOoRVU5Lni9vuMTeHODsh4EpeyaU3ChAemhcTYcpSH8bN4y4Bk4adcB8mQPVHd
FWw8WOLHrnWYA4eOt3B8JmPfJZKpjqlZvmmMKbWmbP0qHArETRJByceYetyheImRrYpdVtrAChL3
i4Z/HFKk/Tzh6Q886uzVkk9TS1YPaRruslYP9xMOWh8TJasUiC48dSWpsMp2+/UUgOJxGJr4lDXH
foT9cUvHVkpSXYFi7yf6540G0rXowgcXr9UhCSHNkpPn73cogq+rB8om2Km4MOIgwRFUwK0yVyQV
Jt0177rU/rCI9/PG0Nz3TLbS4zyrdpv2UWRvs3FpIBZhbX2jGSjmvG6GLcl1OjgjmB96eZklNGkC
Ci6NM3Vk96fAcSaiepH9aJNFO7ShtO8AnWFWqFNQUKO4XY4NjDbM7E11bbqZWmuLTZfdEYSzledw
gFQjD10iIfbGcBXPvCIZTqqGQYxtFfp4PRwo4PiSJ5lFGpv/ogHXgD5A+5BIsQ3WvfjekACHhGk+
DGl21CKqvcv6uhzi91SbaSQds2HHsQY0RuZ0u7pPkr02JIOvS6BHg4qvzbYDsuAOBLnLwGEjGXo7
bZ6fRQurKR2Iktjpa5LFRMcpTfDbEg5wQiUvg3bTgU05KZhD1HRu+4aq+QZ8vCCytyq6hRk7hwih
Bs48V4mvfZgKCFfUYtVeC44uZ4IwJDlAitZzn0KtC7etcLIdnNuRZEuIOgXuA/fu0EwrS0aJTzyQ
jIkLtYJtLSFoGnoWrfF6RutbNb01c3Xn9rkOPX1rBXq6qXJPo1MgDpi9TNSUL5Uq+iwZkY1htzOq
tnosjLbxLZbtu3bSCGVHMUzdRiOPUdvpLvRqethpaMSlrF5xlLdbx+u7e5Ha3lU6Eij1dOimPVD3
QzYAPedqJ9nupiLdGEaQnJIpta4sSxnrkkIYRt+6/pqXUcsHAc9lWjaanqZ7L05qdVcOnqJ7YNuI
01bg3E2DTVhCC8NdI9tkW0UIwyZNeRurjp1b6myRXsbcftAoP921OFP93oC1Q9hFu8cgQiUXFS1M
95i9dqw35zip4dL0uQbb0X3AS5mtZzka/tw2IOxF7/Lwwxhl0D69stoCfLOWdbiBxYDrqInmXd+6
bKwVniajDcSqqDRnL6MQvCDd3eUKS/exyUP7UhshCQVbI+zcglvs+6XbM0WbH5MqeDLD1DjbBMmP
uUXR7ki96sZtwKUSlcoYq+TGXtjK11Prqcdld81yTZf5uEwGx+AtqrVboZBNJhOjfx48Q/iuQflk
ziHFIQzyo2huy4zenRq776Zy0motNMIOUQIbuxs1q7qxHLOefao5lb7S6Cf50lgDwFV3auZVhxvj
Jcwm6z1Oo/RN0pO9C4qlSrwmNVNIIPKcMSTDtMgNAde0AyzpVRzMI7kSd3CeIcRNO7y0+q3QbNq7
5uVAUfGuVnPCdsGL6CgXXrXXpfbsOQNLpxFToJYUPsmH+ACZ49YbcfO3Yc70zea0vm81hmpAQxw/
EdFzVRncsdQdbkuCQ2ygXKAQE3+CmIm9SjFqrN2eIUnmsZsFDdvVjzNOEL9Lx/mO8FF7kzXk6osR
y8QQXLVzeGPF+bhcBminrvY8LQS6OqLJjdyHOLLhVBcRq3Bvg+3ZNUbubSjC+giNxD4NDohnj9fA
AYemTCff/Qx83nfABYEf9qLyMY/L7rFLsuKYZma9MweOwX3etAoSjUBnM8MahHBB1xD2cJ2kR2Gr
W3PISZwFeL8GqGmsJ0XJwUtY7VEokLiUe9mHCOIL6SQSRVNbPvy0d/jryfwzU/PPJ+3PZ4JPT2L3
kyxIUYGqOW7JXZjQ47BzMiAHvjcM1cHGvv/STIG8a2fCMGnXeN2mmVQLP6mgmpGaGnH0GuJxjUX/
r5B9vF+GirvIRhWpZit/oZ+dbN3gASiNNYlFqA2h6XhzAQytd635AB6EzgPXicX9SHcIEOysxeRS
Up2Oa6kENKJVm6E0KvqjM9JCegeGjVZMDshd3Wi3lkq5c9ouPoVQLjeTJH3vtbP+YLZ5vGnaxL1K
DLAJRcdqFiWG942VU89XVjVhRCQ6t6XS3X6gWn4hBEAWYxdE8SN7Ahx67TAfa0cfN3GWeRsHArhJ
e6Bl+G2xGPEgGLQ6iBIBbyTsp3QAp2yYQFu4laYyR4fsXVO9N2EbP7QxoHSPLBzFPYGxoa+42g3B
SAclxMKXKAljb01giUAt2zL9jD/bdVd6r5yvsdZj9SuzPiC7nlFPVSN/0LjQFgcFHiNC/+jqh9ar
GZkVnSzfNEObrqe6Dl69ZLQOyeyqc05ivANZbch1WrXzuk7oBhxtTVy7cVV8yHBmelTmI67uAFN4
IR2x7sxMewj7WBztIZ3vegNy5Uq245SuNNtV62QoPHWy0rprlvm8991mA9Ry/9JHD0ogUIigTvVN
OTnHNG25uWAbldPGdJgyQD4oM4gEQTa+Raoqb7NEZ4gDDPoI5LnAUtjo/SUZ8XZGCeiCJpPesdW4
xhjvTUQppprajg7A0R4wUilx9w3Roazi6WGMw5EpYaOfZ4W51y9/rGX5sqzl/J4Emvl+kmXRo+XG
fu+XhbBhPaCtxsKrT4IgRmRe1swiIlhBWCePoXsJjKYrbLZajRNWc7/oE4mNJpza50gjeCHpE9ml
TkHELbDo5+1tO38eRG6B7sawSwH7j2eHpib7rGSSjWiSqd36ACJIwYpoKcupy2HTL0+wzoGith6n
2LhCFYS1EhSi2tnL47CcJz1cZ1YbPxHvWoLGE/lkf3Y9WnPT5SlsSqm/iKlk19bo2gG3KOZfItB7
vVKq382iirGVWfoxJUVxirFd+WzPNJqtZzveu9bU1HA7sulMEGxY843ZJ02W/RGbpLtLTcVaHAda
9oTPF8pb0dFbDnpHp68XqEnzkoxC7EBQ0PwR1rAK2hq1yq2wuJoOXb9OrLfsVYc8vYm7dGlAKrw7
sCBDyzaZdgQytg66Ng3GVkmGGH+mu53sgPXb0aqzVsb1LZR692JUhnPxQkv/ppFJeHRIYN2F+CfX
ejqpD6mmnl9fWs9IynL0K0ekN6Fm91+qgjGtAS4Iw1kpCDkGU/5Q011Msi2F7c7jdj7gP0j3hPPc
K9EQlCBjA9tRr0IUIjwfj5RB2ptCb5loQzGP7+MmRO+UszfvXa91N3pSz1gX05IzRZdZx9SJ3ZOT
BYzHNXLQRtGOz6JgNKGjDJDdyinNtJvuprez4n1y2h5YkcxfZRd7r7Ml61tmYgnzAg0sYG+mEEHi
iO4dmUbRF9pwLAxmQV9TKWOWx2jREvokDPaw0dRtOxTlVgp20sYs7W1Deh80XYkHxyzTfdC0NHkZ
sydOQVW4Dx3PpQ8FqvuxRYyl/hqkGqO+JPLW9sRzGem/yL6JaQ5PnQXPnzRu8MUOXEaBEwzMWmDI
oAnSXQupaCCkiWWavPGGujSGP3WcLRfotBUUF27YM0sfy261VzSCUvDJMCIZpoDICYuYvtLRALNj
wiNoRWbyUaGAJivKQvWtajSykBJwyLYZ3OVWlwWFWx1wvDotiw3tGMWh70rU58rGNs0uNYifa6VK
ah4G+vb0Zp7WcRbLixH3tM8Cb2DKp4CzZHnXnPmw1Lvq4D4FvXYZmjR7HLuBXUFZiV3CNuTcTYyu
BtXY8Pr6ekVVGqeehj621snm0yxVcBiDQO4ECtxpmPEk5a5ZbCwxWrvWitwrBQ/iiko5QuS6hfwa
6eJWzHHxTMUTjqpagxwaasXifg1KPAwAZsy1mxvplRvG6nXs0+ZRl2X9bLHDOhkRleGMTEcOW2J8
IejU712pnGMr1fwmsqx7Cvs8eIgw2WPWK9zqKgc7xs9M7QYHYnQDsi1ZG9z6bPaoaJVOZewyoxCn
Jo7zl6EX/abH5ih8hNcf/Nmk2ZcCDgLuJy0KWHyNjF6jYZbFNi/z+SGmBIN0Qc6hXQyO/i0sK69Y
a00BcU+AjVPbPnIArmWhxkI3mG3wZHW15UcH0ehgB01rGNUNXCT3dvDqDIOJEX/PdRvytYHjyK9d
CyiFlVSPxPA0CuCk6/fIFw+WPZTb0QpfF6R7TM7ZzDZu6hiUeUbxFpDqcioz660c+m7n6KF57JxB
3RdufsJf4BcMbcaxbg4WR739MBrFtgCQy+Ztmhm1EZBbF51H7VFqmfEZ+Ot86Oau3c9ODCRQSuKO
qhhfnQbtkSvfXumVIPbnEtW2rOhRzgOnSDlwYiNmMkIp652jBBVBp8vCd4Wo+NCmhJtZnm3fxO5/
nY1F/A3fcMqlRwCcRheCgBCm7skapgihXkjXVIMZJIzDKycSuL/mvt2OuQY2B13lacFgnFyAVWiT
ARa9rAoIEtgsMEwMigrEk1XqbxTn2hur7707SsW8dbjUWddOQ1CxSawb/o3akTDqN523MEbnGXkE
kx2OyzgeLfbPegtcscU/QqDe2USBiLZJEacthgDd4jwvsqMzDdrRcet+o+N43eejrT8ErRdtqkFa
J9BX3tGaTDAY04DrZiEdKNlwlXZN/8RLwXrt7Jk9ZEjw+MWKueYxZqt7YRjtmhHecGMm3JaglwgQ
YKH7KgKLLmrpYu5gf78uYltuaFNKj7GeuySo227Thar4cIvUvbYbK3vC0+hsOYeOG1RPc4ueoI6h
YsviJJiWCDXBzM9SNk7sI9+Hxv3uwW9a40/0sG61ZFmbbWB6eACITtG2o+X+WBdftQDgQ9Xi1ppN
E/GIz4uct360EmbBEwZhqIfUW5eGLI5KivGorKjFrFdguB8BogB1L1vo2nyjqwjMBwOzNuP7Ty37
kRvVWNM/xm709+eCvxk+bGk4hmEBnpYUlrlLGebPAp1Xs7Uxx8ndcZn85RvTXqr74aa5i+FX3mrZ
v8jpP+Ty/xxE6JEyDB12iKObpmdjffw03x2C0MwJMgS73nbB9ZYYw3ysCT3QauDD5ICsJDybipMd
M0Rt+NCtmYsO3v4HoAAg4CLC1KoPauG8Cg+nOvFSPjgah7pkXdAZ8zxbgXbhQIaURRoNKldRDoDw
WqqZWf2M6sHEEDH6aI30y496sFdyNO/zMkUBNHVOc5Zwr4w5Vh9lndiPKtDiA8ml6SEjS9WvYXDA
066jaiKalXB9HGpvyk/JGNfPZmho2NJzmf2Lwm/+Og7jYzMl0EC6zNFzwb27n5TUxvOMtK8qbafp
Y3UVtC0OgSqrj+EMH0z1CiRZ1ve9D4gYYKN09C9QLBh/1aj932iBSXzPENO61fQEj5XenF2k4ZfI
hHSZaSUGN1edYlAaa2q7FB1LciDzsUwdT2maEKuZcNeeKdChX0MTTvRkh5pzTGzwt+tuERQNj62x
71Ij/lbPHYGsvLUxCs2LBpn+kCOTH9LkrNdeyN5Z6eyq2K/e/big/8dmCssLff1/q/fWQNtnJkWG
9E/h/W+jgsv3pv1fq+9F+Jb9PCr468/9OSbwxB/C5oZjVGCayw3PbfdXkNP6wwUZxYCLu+GH4v/f
pQPOHzhvHYF2D5XQcehn+e85gQ66Cp8WPjEH8hVjp/+bOcGPVebnNYF5A9cH5bnMS5kT2J9mvVim
wQ66nDtkkXyJ8+ya/OjjaFuA8tSrBkawo5MAvfNGo3BgNZYPyx7tp4/snxSSzzcY78FkiGIyjVzQ
Rj9uwJ+sl4kEnuLhQ97VMpu3SP0fjiOuQbMSr6GhaO19RZEnHCZhkgLz2sIGcNCUwPcg6CdJjH7o
0oJpbTTmwpt2Ji4Yh6SqnGimPkYwn3dd42BXUK3xft5OKvuwShX51kwgzzA0vyaw5UZttFbJ3qo0
YCE2/xvzwL7QvRHvd5CRQeIfkJMMrM88SGiAc0COhNDv61KWqH/hvJ305Gy2QFeDkfzOdOCrBTVl
au+//8B0csQ/TZkdBqIu+y3hmmRwKYtwPj86cKibCboOnl/zce6vIpz2a+ioSO2wqwpzDzGm962B
PQXOMsb1If2BA+9f0qgNUBTElIcYqLKrQcSv//Lmfh08/fnmDCBtQrDHMaT16c3RlQVHNKE916W6
zh/VtHGLbuvK6CszoEdLq6l0ozAOy15zzB3eohZqj79/D8uK/OmiNvmAUDkMjy4b79Ns2+HKSKI5
cXdGae2tdLiMlIuu+lpczDo9DzEQ4lgEG3oj8n/zUP39lS1D8GujsUj86Z9up1rWumB0BAqekQZk
EMZszXiBHwOSPaP1gAt09fvf9dcZ+Y+P22M18OjPxnGNY+PXbYQMUr0aEPl3VoR1vGJvx4Smu+/z
+OvvX+gfPlQOTJybvEU/gpn36wtZ2swnvdyljpt9LZYmWC2hfa6/6lXyLTWKc0xRnilvf/+qP0yT
n75LT8dOgXvKxBYrPr3syJG7dBqTFrbc+Yp5+zabsmM4qScPWa+r3escv10+2wBWE3v/+xf/sSP6
/OJSdw3DZI0kNP/p64x5SkKXDp2dGTn0dOO0ahRKKbhBd9XYQ3AcGlAncu2Q3sGZE4v91Kp4Vwuq
257iGCIp1OdtyFAtoVGWgcp46fWq9eumlLsfP19lkn474UYM81yQ+HJlatj5IwqHNp4Jw6ehi6F3
wXEutbjwqWu6C3num9m26mPLd5bDb2wNl1mjNZNN9TtnvxvNBN7ftsXgo7P4zqQbvgT0ekVZwCkG
NLPHJkFPyKgxIEx14xCA5+doUO2EoNcU3+R7mRnQYKaMiWo1n0d9lBzAsXCHc80hQmFh78ICMi+g
QeA0Eb10eP+UCAGxcktHYE2nwKFKku3Qxrb0F3cE4pWZgLMzagT/5Xsy/mHNwRNq8zAVpvv3224o
Yjkw7HZ2oZ1+aIWmVklFiUdoXXEI2ueyP9ud/cWd0ldTZB+9HHfjOO7Nsj1SH3HuvOxUluos80nw
hNG3bVWuvSF8jr3vMow/KuK6egjfEGA+Vi9ar8zYBUfFT0/SvFHL/Gx2ivPvL75/vPLJ4EpqKhy0
mM9QSRRks7CCjC7zqjzqCSD4vkh8u8Z+N6c3wMZhEbLcs39dEcJb//7Vlyv71yvfw8vsGCxILr1o
n6/8SEVg0RNqhs2yenRK56x5ePDY2Ndl/moXNJXSX/oviyfriPEPL8s2W0gKPwxqDz6t3FWuG5oj
G244r5ebJm+ui5ikDYXjZMGIX3oY4WqTxTRe1I9ER6amwBm3FzkbPbgRIc0uQZTsyonuSAOAOlVD
XO8noSHDJVMFDHiJ1mLEXyHirxpjwQO5KAgKWLsx9uMOflXkM6PFQm5bN4zf6J21UdeGwjiGafHY
Nij8bPop+oFnoZZcfBvCNxAEjLtqcHzhKlIRyReqGM2VmspToLRHw7YeEe+RGOIPyk6RO5iA0RHX
31sjG/Yk7WFiEyetCs2vmns8nV/jvt01mfiaaHtNh0CgFduuY4Vw2shPLS5ULzq0ZtnsxOLbLDNq
rjlQeFgpcb13ClSvmRcYDerBJ54Cszv70G2MGPVC4xpgHdrQ2lpHMgN3eWg0ReBTvPOe2fQXMdE4
FRInRjg0QM9CbImDfVl2MjWUQLzSGfQDc2mEoZVIhRe5pO1jkd9kahTY297gUZChLKrXUmnvYdrf
10OK8t0fxhlmMZie3jVs3CLkjkQIMIkZ+bBaENsDbb6Mjjs7P+WDGFajBI0lo/x18OBNYDaOKc7Q
dOwnprkpm/6S9ygsYce+ryg/Ks6YfgOUPg+mLezsTTcWD1m7bxfOE01vX+eke/AQI9HAhtUwjfd2
yavVAS+CvurrbYpn2MyeO4tLK2uvB+kY/Fz2wTD+UoT9zsDFjcvwBsDavLXjEZmWpqsmkXwYcbUL
4olITeA+BiPribSpzOi6VVjUlBaN8OfY/AKv017SJNyHIQtIlfL65oJGwdcMD6FmpxY6b3pVke5i
S0oXLQE2rdyyMMerMBC9nyjw2MPj2LR3eYGsmC2nRmVWqyLmL6ypiWY78GhwqmWy4uEsHtKvjZM8
541nr4RZnseW/IUhiBUmNX8CLBXf8fQNyqCvGrLnDGJHbRa+C7B9PauEZlMYRVXB9+RW3jmckqWY
odxC+LP8jOHPmiADJG1uhdKCTR24SKwVoiBqin1hIY03Lf+6HrvuWqcZGsSpTh2Rl7Z0rFjm9ygH
8qRbPDdiSswAJmpXWFOWOqrkS8pzi3svD/d6EZH6YzLSW0w5XXdfMROjKYgybdmGT8sVo2N4MZoI
zrbjXMrBwqPTORiFOoz7mZZjixDeRk3kpnE8kbKwMQhwcFtZVXsRupWSHMUYFaZMrz1mrr22pROQ
mbrExcT4fFzV0lN+OIXfNNRXjvVkn42lkMRW6RWSMvUW4P4jOmO38fJEZQWHXOpBBaP8fGX0h6S6
dtOHoTLfmwipqoV4sLLGfqt3GTFSM/K1uuY4YrnfSbgx2OHoQvfhXZ1wN2U5d46+WCqKIMFjzwXM
VhOWfzxwy4NkEEqdbTI8fmeOvBo+iCQw4v1SFFxFacGfBQwZxk3lw+80F/NGN6ZbL+faV5p6jhmQ
gB7l9T1VnYVbCW7F5CPnQo6K4ZLK+GvQMejM+IhSkZ/7RhFpFOl6OaJBYb0Fdcfs9BDaigbMAq5J
H80HRzcA09gFSZGC7a9II79qkeqioUXg1i552rjrBgGHPPMq4ZeWirjGj2drrjGQB3C2/OrqyuaG
tIPqasz1l7rLNJ91/V0pvplsYMNUeoNfVyj5Ie+1syydonBSu5NKt2M7Nas+gWM6UKFT1fo1aUzI
Dnr9DBahgmxfclCYLsbIrViQvWMKQutZZ+w4QVEIEpZq1XGTrFpGABuGKezRFAmStPzw6qW8YCGG
kYFARrPpBionC25Zk1FFzjMlYPCNtl282v24ElajEVnIq7XWpzdcMPc4M/R1Oa+rRsT7Agi6ryXy
UQubu0KxXRuWVarhHyG+jAUq/BV8kbchyMbGpj9YZfZVeZxm0PLpM+3U9sdFwoOJ+uPAvFfNYkQ2
d9B8b/vY3kkDW6yiO3jN/P+OYxLxz3AisWcbN1ZabGuz2mg6zaIeVibvgJx6Y+Tl2Q542AZsstj8
AHSvlgZucVPE3UGm9a1tU8+XWL4bs5p2g7dBtapwLznPnsrveuqxYCLcikHXrxVdC9CM9fpQ9oxe
whJJfB6nBy1jddCVclZaaDW+wbByPY76pSjxxQCK+MZk+N70irfJiL4UCU2esUEVUBJyvJK5QZ1F
+VZ4XEBtC/m+CRrorNO90SuNA39+ZktxPTv91wERzw9H/RpuwIVqgoa0Sn8ojHttTOU6aXhkDlAm
9XB+yDWmKeOUwEEMT3hXFoBbfiZ8T3DN5FkiAHMKM9maYcxlybe5HRjMd2O1bgT3e1C2120ZrsdU
vHbwWAEm8Yjtey6wqpr5Aqt5N7jE2gmD75tsxOOkBL0z4COLEK6JlrDmm6RGi+gW1316lcnhkILz
3+Oqq7eOBty117nE2oncfGdoMElYIpQ26FtyV6cU7XUYaB/C3baAh7KTST2QIGtROeZe9ybIETV1
NPTNnSZQTX/uYHreqArpG5lHfhn0SVrBFDVhiBjWNFyBy31Jej6KJOb3sIyHDDIqwXwwFRhZorUZ
d7elBpgwbwrfpvdrayvKeIwxuBpN/uquDL5jW7sP3ATLDxF/lbDSuqq9gMZYVbZ5q2fFKUr5+2JA
Or5X5/lKLznfEEyCIZMzRi61k2WGbyHi2ZlXDOiINAIsStiI8l2vgTWcKgkzg7wfMKwnZVMLZNH0
vpO+NrjqxlXGBf53tU4WUwWYrP2ghfl9F8rHNrbNdRrDh3Ia5+DA6jvjPmEWw0RoV1VRCbhBJxFm
1toqd8f3vibOMehuvc0LAjVZUu30mrkvkOWL6tGuNGY/9IdjkdSnbJ+bGqxerJBlkr6qmyRNhq1W
Ts9Wz57xh7gmMh73jYmpBYMFt9nQ7npp3nJm27mDZtHTWLzogCXPoaMAa18iJKkjo8hVuXAbTE34
8UAVi5ty9pvH6ibTq+hgJlCT44dZjyQfRCT2pkwOHJmnYyLda8RpiR+Nup14bG8l8+ciKKMD3/S8
pli+2GLK2hp6Ty4HJhlQegTBiXAVxyUW85TtrZ1SKp+B4ML1Gjgx1o3ClTvNJioCmMRgHpRvHDP7
FmO9X0E4zXZpAoq76i5pPd1r3EaJMd70qDGhV5y543Z0anXMmYfdIJytHmAyCUAQ8SV819wZd5Sz
AiiWq52dasdITefULC9dKQ7wPyDc4nDboNi3/ohrVJn9IcTxY2NjWJsSV5KR12y3HEo0Bkkj/dje
tWZxjozFy6bgRSjrMhvzlbKM70G8yITXZY12QyFJSetEc57Y2YxRzuIP5dzGBOq1lIcKo4h3HW+d
Acra6hbJLfAeTPZPB2fiER/KOoS71t5aFZslplIbqbnWRr9qi+aj4TS1xvkEmDgNoP9HBp5OI2Fq
N413eR2CwiD3X1Pmh8Ev8qmTfgSkgY0wSVi0Ul824QicHmZ2TZWi29rXpUbLBUTua8DPzkYO164e
7RvcyCxZKoBnvsnbftwIb6Kxs4LkmljPNgdrhmn6U8zp3AQyNyc2ezq9ADvRq9qvrOHUDeL7YD+2
thEc7NjEHw36Y8rXCdOgFVNVtS2y9gpEzMKMvaMQLVwbefSetXm0Fo135Tk5BDKT47ReaycjKDg5
aWdDpYRaBUuoWc5HpjDPouTk4TCGlTN1fP+bozNrbtQIo+gvooq94VUI7ZIt7+MXymOP2ZsdGn59
DnnIVFJJZcYSdH/Lvec2yVtugwFL+KGIMHuzknTcWg7hp2vYwobHHSQNwikEPSmMX0MCbnDGldh2
XfSt/PEU6PHSTK7G2BxhUtynGkOYptQuHY1DVCyh5Qz2GbbXJCDuWVYFSCtrHxdXXWaUwbu4015m
tuG0xGqD6lNs/dr8IUILxZ4ZXUYOyMDyrTHom9DXJtTXRAUjal7OZlMh5sW01RfP6BPqQCbQPcb0
ZUrPIgKArLrnujGH0PDISJ+GzynGlIcabdf+D2m3GDAY8cvkkcpXIQmO0pwdraf9c5ryW9PaC8th
lvvyyUPJTruyUFw5Cc7j9enxkXBHdfZMQxBKdwJxK/HEJSmH1oBfrvfKvY/4YeOn6Cvh0yJTQc2J
da0/mio2t04NrAf8KLdrimCt4U7I0PR0dVqGcKSxJfrVCxjbZxyPd6cxtdDp/VvcDKSu2sPGxAUa
yLUsmzRgq7F+TP34LnzjOeOjCaxsoMa6WGP/4Yy2G/C2rcG1ZNF1mbuT7WRso3j857gw6oVGibN0
wgTP1xChajGGryPXDYzkdTCc3bS2rD6aVNmJf20OfaIwxbXR4ctETrflHQL47l3n+DbYDN9Se2pI
+yFnCNXlHlbijoCyjxk1whRWmZPs2iEjtSoqUJGaFCDUmZFhGpvh3///omXEt1XSM3ZGKZ4KpXl7
I/Fm6jrasCQCG8Z4YI2BOizpQxePQIzBK43o3FLaekSe6W8GFneTZf1dA60h1F+l/CXkIGFE0Z6p
RZJNrNHhm938U/cRxVQ2dARlriMMW4qQeOWt5JwDyGNueluf+CKHVWtP8l0+XUaNbXhFj7tYP4TB
9iG46w8Bxod8jnOBbJhjbqvP1OVSlj+Gf+xxcwejSi56Vv+BUoiSabzpDBrwwwIldKsBnSXFspOi
aip5rMw8jsiTe2tHXkJN30WpuTHK+R/r7LAqMWDAU3xqbPnDsgdopvGiBEJ1ZG8fmdD+NlDHS3c4
ktMQ2BmjSTt1021DsoWnJ0CHu+TZJzCooXRvWx3vABMPvu+cjhFwuGqHEDoUsUmBQYtCSdsesorX
NUXr25TrYe8eFiTJfXN1o0WHD0VjX4v0Ed5NSHh0BKCI/gjyg6uV0RbQIchxY+SHUEEifTdohxpr
yvwbuQQS5NaIzxvVdlUUJ7rlfpMaGrsovy/DltlAb4LfmiEWHVTC1g/sEzVBflwSnkJLteZpGOZr
QQBSwFeCFxQlMA2m8gNhHnlf3svaLA7UAXexbLncE9IcWRM07UVASeLVi7kr7SV0SL5OfeZNXBNx
3zOSwHriYTHspnuckrmHjRPFZ3MsdOehFesYs3/IwDnHfvaRNcOrkWiIqg+1px77BIp7l1AMDnb2
TvpMKHh87Mo59xWGelEDa2OuBU7JAKGMoCWPC6Zhc/kdOcuhIhoLgr36Jtn5H2ImJhw21+7wze6A
HBWDt6lvvxvkdCjcjKBzU9QCy8jwzbUPk0NPnhjldVJFtu0iJKBxhHiANOAiEG35V9BIEJCWBqiM
/jX0JjufrNMwMakhF5+ON6Xn98C4beyiuwJV3ueKAYFXZ7hyhf4BcerJWyAbtLlDR4EPpTZFBP1U
7aAGlRjwMApNbv1u1X9YNqQ7cK7wp2X8nUm8MYkNh8+I6CGSaeO6ccjEc5dmSyh1kylTmuAnEWA3
BRHdwuS7bhyfeKnR/h5aTiZXdTfQYtt6JK7Yql19a6bktstmOXYdanwIX9yQUGA0GdbCuyqXnMO0
v2eG5mzxKd8T0X/633P0zIe17PtpJMNk+B6wWy5MkGLO9xaF9JLmH4RiQO3LK+6+SdLtTbhpe0ve
/F4+RoaNTMcfL8hD740DLAjcRYsnhmitEidGQKoGl22zFUbDR+Jy7jhaykyyWj6IMLhbyQJcUlif
6VLtpVzKzTLmgVLml9npbiBzeZyFHOlyuoNAlrcGgYdZaZJo1ztIhhttS17znRjFS6Mj38PjcR/9
lhwfJG97a04/CkZj+6iNUwK99fes+oiiirRGJgsaGyTWmOgo8vnEHQJDEfk7APiRUjL6V/QOF4Nf
0zh3uP8HPT5WT3FlXSESFxRQJI/FufhM2xTPmPRfPFU5l4nMhTGb9YMZKp1LMFk8gP4dvyOiMOIG
dNLt8HeezRg1bULRPCqr3miaug81tN4lL25uqoe+Kl4ahpN3FPkb4LbaThdVvWc6SjK9Fe3tQibb
qCm2BbPRoDZ4yyaPG1NNKglntB0bQGc2x1yCnW4TOxmxQb19zGW31ZtozwpLPw8ZOkQjARBfKDAa
gBATO91pQ9mHcECKsPBR0DdNztGgpB+wBK63xFz9CkT6ymqpfWvv29Ri9dbLDEYxx/wqZgMkh+Vm
05HTsMtsyMrMYa6NtjTHqog/SytziDME66OZy8VUVRe0NgviCDbwkHnz1h6MGs7jEp2lrl8cMcxn
6nrv2Am8F678YhV0cGTtvTYTiTp6MhwKHQdezlj+2CBSDewFyjpoz3Fuxv1c2uBudWw2/WoKihnV
ZjOsy0JP9e1kxN6LH4nPWO/WMaQEPwCumbSCFFwmoojDoKyfFCzJobOcq6X3N+2Wjxoxtfr4k04Q
8DKBuWiRD6JG8EvOTIAVkWeji5pLSqNLI1ge7HZNOc0VjapMv/kemWwW73qE0rB3avxxCJbywhGB
H5s/HVuPyZ63eYLOxuHTAXoUVsCLCG89sb0WQVkh8BEWEvLBMq/FdDbGCKJQ1IU5ASFV1b+acdue
hIIa6A5ACfj41hJ63w5DtGk6t94JmgUkkE9LB3rW83XFJEhQ54qn/wuCpR9f9A7MLM/NL1GVVLAt
WwfmViwMyoEpjLODtQ9H0AE0YHf9xcyXYK5M5+gn+pOFcnoqE1jdtoNYtmOMMeMYi1vrSebOJ1rF
+RBbXzbWwDHxI+xJZRTqshxRro9sv6KACALaGqP6M7j9ByDakITSfpuSDjWJ9gMR4GumO3UwpeWW
q+RD+RxInWIgG0UShXNfNaHdx9yuhI47gn2nrLQ8NLlAmJc+E4nzWsN0xj43HxWZF8FcD0+TguSr
hvxduQQizu5UknOlHSg1G9XlRKKO5t6hQJ0A6psTiwwCchfL/sVRGZ8ZeV9cXocdy5Icz5Lzb5rj
F5eYmY1InzCbISypU7ntgrQqyqDL+5aRdPKXZTriTvQmJExomE+YfaFmyMOhyJ6ngnmfWHBuppn8
A/n0B0KKFoCdhbqTymtTnUcTEM1MRXiQCMkDCfwnYHX51YjuFccwIbu2fmQGTQozpJcZPvbeIZQq
rHgcO+9TOQ9FQ7XBZ79NyuTQ2P3rgnx8n8r6iCxoa6mpDjTNo+CwnWNUrkSbvP2XtrxwBoPWkAUW
lWPPz11lblAz29u1+vxYpHkY60uLflNx0aX0sQXn7+TScXje84q204v6sdPjYVdUI9Gn3qgfl5aW
bUhd8jys7oRIuDyWRhVEi/ZkEc22sbzoccikDGMyuoiFJZwM3g3zi8ck8aZ9l1Ed8XJ8ExRlPIGY
Pc1N5gVDRzZ7Xw4n5YDz0NP2vTTCQhQjP2H7Ww3RTu804jm8v+STAC5teKsbAdrX9cjCYGIS2OWe
5xz6ZipyflrqOXSi9DVkO3vmO9b6hdQkp8ctWN4InCQeakRopzNf9Z36Y6ACAIFpPjCE3xHZwGXO
eH+TOWsNqkx9F5eGYjQavbcZWKo25X/nZssfWATLJu5dD7H+nqmgceF7fLRGXzJnTPwzOH+sxIsl
9qolJq5S6widK1bFEjfqzIbN/yiefdNfo7z6FzEWr1y8fx3bVqfc4gj0zHV/ULnOMZ7aMAEuwJvD
6U0myKov0K+EdL3qTY1AqqB0yHMQGqZNv0Mp2NpqAMkJViczSTzLXiox2R+jTkC4bqAojcwRyEzx
aerWX1Y1ivUOVm7Lj99qaTz7fvyAG3nYImEOs2hkEtnAgZKx3EOKfJk6ssuE+ev742stNLXpayb2
yMA3RlRjjhzc38w2eqI6oGoaufyc7NxhClCEomQxmgyO2FcFFwYRO6zdQjpPlnOdrVMXSmanjkdG
L6vWOYpYpeaDgn1iEi5AAa6LTVw4QBiXbi00RsQeVYvPoXocXcWJMQ3YVcf22SwSuYUDdElhjAZo
H06FMzNziEaCgU2x/7Ypkne0rxCmdWcj9OmD2fxtSNOT40aYpIlJW8zoSB4RMxKXDs3vUenrTfdt
r/ZyJbKOS1CITV5njwsDAf6H124uMMATDnWVsKi5fhgbL817xBm49xgmtVqxc4x55zYGW6+BcQpc
qQxMRRZOZvfjdou5VXqn73J6EUNA6u8SF60sIcmdOVpBt8smoqfrYvzrJCnW4pb4uMHVSHmbwiIy
86uRmzeseNhXElq8xnzJfeZ567z9FhcLI/H1Y3V0LUDY/kO89bIpkedORPAlnGNukr9ryTwfOwMr
Z+MWR7+9DwkVeC5bhazd5Xy1Yi5SoJQC+34y8R1OpFqOY2lSio+/spZ8jUnJY0pOIY9i9Wp7LK0x
2S+ONe4YUszbrsvbDRNpUFq5Tp/sNu/Scr7nAe5/DH6rGeRbXI8ajhhIzrnKQ5ZYj/lIZ5kIh9p2
4OauXZxGfQvZbb36MkJd29L59hLk/pMdeom8GyYthWCgRfVntdtm3lGaseEhuwmL6AtWdIIp2uWp
kwwMXSQumMyWg2AwD3xO0pswWIzzEM8jHUZbMThKIOz6o/3iOJj5F9GGMnHe+tHZyswzMOQYrCC1
i9BsFgjnvmS1b0Xdp2M7PxRTQ0B85VtkzG+0nR74oq2VEXndmh72Fjv7Mkp8OEn0TjYYBrvceYB4
cipRWZdUGGXDKblUHC5jUnf7ZnmAo3ecjE6Hr5x+eFpDaBocngaBJqHjxxW5EyOgYu65wDsIQNRx
zQ80MYv9VfTVS13xAyfm8hrF5oMX4cezC/tv2kRqO+rs64iz+tEEnSYPxePs159T6oTYP95dDOeT
hLE6LyQodvppXlZutaMHwhUfuCODHq8FOn6ooKRcJ40JysuCYZP5P8k07MTAXh+6AyTheKCPhVTH
ZgD3UCfSgMSw16JiBtjV1NWqq9gFyOZD7+W2tlB4OjNDdal5n3o0bdtu/iyL6ZPLFn0Dco40I/pz
xpiyiYrsp4yGaybkThnOAUXBA0Gonw2GPx7h8kS0NrVDlhp73Iatj1qONs6G7wTlTurc8gg2tvgN
II2RgcgU4Bm6MtaKGnFlWVjt0SE7a/Wzn+fIoWqjRCNBHVpFCmYWoz8doT4dVuFf7DhkCvuxFTT2
Pe5mIA2IwWE+zF96/FB3EQ50huSNZh+17DKiEdiMjcPitvwd+UiOhtQkrzKBdYXjXRv4W+xcwAbP
o8XkqmxxvRTJt5uZqB5a7gpc5ZvCaa4RdwCj8zmMx37ZNYuYeTDYXsJ1e3V0zs9OyYzAyvKf60ZB
KchnbUfwkmPKPrOX3CYL89yADQybsH74sVvvJOwGO0BO4iDAp03O3230UmGYpGNHbhGoQVzajCVN
BSdTr6mu8tF4MqS4uYS7tYN/VoN5r7NdkbHHc3oQfX12Z5lDIKbefhJ6ueOtMjZ63vDtQz9Oagay
9q2fnaPpvJAu984yaATPXC78pjz8U0RJaqpThw/9hPcQYDdhoeW1yIVxGFiXhlGO3gXFyabreUFI
0NpGUv5NRkbkCcofP1vemRC+TtRM18k/yIXvG4Acr3S1NUf7nne9eh7Unxnjz7Yau0cXCzf+Iqam
0AeJFyjcQ9pqN7gMn2OiEYBtPGiNL55bxhAYTX/rsYPxZmGF1/1kE1kv5lROJ1EmCDVcekP+ikYd
tyxeQcdOMBu3IZM1SEqQL3UHXMS6QzDVs64XZ98dH4yJMpWYw0DrdD5h55C6b6A9yGFomX7M1OnR
utBqMXRL3YVZTwoEMFMwCAZsizB1wWhi7wiKIuXdI45+I/rJ2Xcek9+RElyq14R8vA12cq7bWlCH
5gUroG7bLT1KB63Id5ySM2Cv6mrZWQ4Wuvknpox6crAIpRBC4vArN1m53NyqvZnDyDKQIQ8hsscu
acsd3EuAxkVFgMQMbr5nrjTSgpgMcjZd0u36LH7RJxxArhzfmkykF0Mz022vWBGovdG35xZK5ZQ3
32bstUcv8iu0E9Nrrk8Ia1qaHl8chFkd67K/5BbwF20iKmasDSQyjnwTXXwHHu4HsH/DvPd6LiF0
73HOil1av/i9eTSX+Rlt7z9EfhYHA1nivZqY1tevkt0IBtb0a54UUo0J5YmRvHgzhYORs7MbFLJv
eHefy8BV5KbRWxQzTq70s+mo51Rkyz4HEqeZfrvBYINupHUQXEU7t8REldaYst03F2EPOeqHNoo+
l9ZmdF0n6JbTudilcRzGg3hoDfOtyFI4cAVXTR5ZgOoyh7msn4pNSuAKAggm0DFHQ9RUyIYai6pp
m0teeMvi+RMUM5uqLrxN7pcjr4nD86h1zzkzbmav665geSpMVg5mbl9iH+mM2YtA4rTfTmxtyZbQ
dnaf3OD8J1tLLEWQSbQZxoDajSc+9zDRGpr4lTnqSmAFgT2P+q7VavpwJARm71WBKlGRZXab7Lle
nqQVY1j2BHEV/NknmJxGA+SCP8hmdI60MSJE8P5RavFT6VbvwgGBO00GW18YJEFEFtVmsomI0Jaz
nyXNaYiFxrxyJrJUjDupdxe2W/qNkecZpQntSV6F2FaHx99W+jx8glEAYU/IQ+eNaOc61Jn+ZSzU
t23EJUYECNqdGdWu4HFnDIlqosaLOpEHEjA9QxFU2jRR/vjhs0zeEGdJUtBPS5TjWVhfva32UZ/c
xSDvFle30xibVnJOmk09BqIcw1KUeI0tBVW0jgI2BgulpzsHoz1U22aJ3iqnM5k+MraxmdpiRPgt
nW5fz+Vjr5JX1dkWmgmv2crmCkMiXFIACtpWl+cBJUvgLa2+qRRwE7KbuPNLxDN0IIxof/UlToCS
mjdKr702m5wS620lluTqlLA0gHgGbcbmCF6zP0KAQYk66exZ6/o096elKD8HXNhhHldfqa7YyKgm
BLLusK6ZHwfdeKrj9iUu2WtCWThnzLknAb/UqROyo9bakNO42LHCo0ZlHhe1+LrjRD7XjrabCKMM
VJPyzEjQgUgLn5d5+poHrUS/gpIkqvvHumzvqWm9D9CGIKQ4DBtH2tJxTUc2HhZM3GUB9ad33EfF
iGfDvHFjRqsgaNLDIkaFQA53yj6CpYu1WC1i7dOUoDNzcgPxmzN5LF5y7AJqCqTnU49V2japGYoV
U3EsmUeeEW/9iAm8D/HtXTDW8VNbwqIrR40U5+IPgyy2lN01s5yvvGCTZTSGPPZsuo0UmEDhyn+Y
JM90qV+RV1+rzN8aGYWByZUrXIp8L/3TJ/5RNa/TNJ+JzmHP7GCY0yWteVkhbdujj7DZ//XvDhKn
IGIEYpTabdHtL0GhbWePeqL3Zz0hP4XzMIB1/j1Yf+HrpluvtRBEJyNzqZGApsmm6dPJgjfopX1f
Ex9DRiypfYAGhZbIAmI5lhMdjzoaugGIZMCVdp9bGuMK9A1BPORn5+LPbJAci/ww3i6atewcszhO
BdwDrgzCkCkfPR0dhXAVc5q7a8+w5J9d5pZszqkdp6HbdYsdOK0Zv5gNea+65j+mLFc3Y87QMDNJ
2C2QdugsUpEV7tQCDar23/Jy/Kv1FVPtzD+PPrmR8MEeOcVI47TsN8X+kdQZhvMm/XUWD8OpmaPQ
teDRziNwJ395t4v6j9lPPLFx5wcGr1MGhKToojhIfYuQDVu7ZPXqMfKAOZvuuqdj7dSg5/WmcQVu
vGJ4ASkaq1fDT/nvWjXDe7kbmXZeert5GVKm5Movb622K2183ZKjt2qsV/Q7EEq7nIbWZDFYZ6e5
aNbUkO65ywyG5TavK6KUS8q0EHrKrJ+05b0rAUchhKnKRz0i3ZYYg/TizspHhSaMrec05L/zO9Zq
2icD/XWqilvWWf8a8kcUm8vIQNMsJVNMAyx0mMyICXMfEhY1V7nDWAuRUluQMbirgiKq9lqiATow
hntTZU8GhwUQBpNZDNMPlxj0QjzS7X2oMduhbPdP+OxPZVS9MbtmcasBpa7d6mL0zVOUGCeVMGJZ
moeIMGAutCniZqXNQ5vI5zN/FNawBIyq35OezsJfMF+SFj/TTaM5akKLCPuczrsCx7JFqHklTod5
wQEWN227/9MP/+rSF7chg2hg+k+N213aaeV7yWfiUNDfLjEnts83JCPwC350HR2b2Rn70rE31D5O
2GQM0PHJPWXqYBuhHF/ShmdkBC7CJXgUNjlZ09LuKXhntgViCNYEj00urS/Phq6Gkov6NmFwr7s/
no/xGxUfB4RBijQi+0OBm3vTdc5D1i00owwnOuZ3GMNNRWKXmSID2rWpN6wvSOAMc/4WKTA1pivy
A8Rimjz3g6q/fmYCn86tf5yrdB0D6kemSw3kEs05EiO6Q0vywEimPBdplu84rPS9nvUHOyeVOamc
9FkYGZRcWmOip9JD5NIzsfIOLQ1ij5IECDoJH1nBD3eKI7LnpuZ1KXzj4lVkrahaTggZzOVsrb8o
0lKOVRRhFLH9qwcM/ZqZw6mS2nzOpuUX22FKjAIkhXEy/3qUYWcKt+mM8XgJfThSATWYRn0AjEXD
u/aimKc+sGG7+gS8rSLBUJvtx5xrcdfU8XyWCIkAqjrvfZG3+6ysyMKyK4Vgq04DzO9MDK3krhd/
lgF8XOspjZ3VsuVq9Xe2m5bkhxcomkb7Nnc+Yyp7+XGju29Hn2BI5MktEnBp+T3WfTqb9tsbOH51
PUHEMrIsKLMJDUzUXZYEXByKd8gkOQku9aR5CJCPizCAKszsSvW81xHwW8FsYw3WuEKAFYFXWjFN
M0XTMTHsR4QKIoz4Ghi1Vi+ZxgCUEbkdprxOnnwhyICaO7f/dHNFst6s2AmqehvLuEMHL98T/TGi
2SDKz7NODKe2mgeeDVfClzJYbc0jFu8ldb9UiTIIPS4hO7XJvZLqVzPLxIM9Ok89ysRY9jdD/5M0
nLWNTvbR6OIxayvOnZFghJyJm47kOGjp8lfGngacjvHVUBWfNoVumnAhI9AXoQs9viU9+1JG7o4Y
HXfbFLI566Ri4vl8dtCTEIhpPk1GNPDnjPKzkeK4wXUQb9Tcp3vlRxcOZTpqvJE0aYw6yxrBfs5O
tRf8Xolg7dgq2tMh81/9zjAurSP7YzFqeweg5M60p7epIRogNdlU67EYKfcdxE4u3YxZOghL5+7B
6syN6IpmS75gaMrF2GYLHBTXxujQObrFLgx1ekKAhPL1NLCHP7ZCbWZSP8mKOXlPfRiqqDu2OJKC
lTfcO+XZcJrLaC3LyVlnbli5L4ZVMgVVzEZWgZcfZaF0hAZaIip3Ai3L48p4MhvUeRlAajEN/hap
nt9wCwwQXuZ09C9dDgckYRBpDoeEKGLGrFa5RxlzyPOEjVCknrspKYFgJGisj6NJddFNdsD8cDra
iwc6cDha7O+yWWlbZ8KeIgnjbgvCSduhPEBiwm2PwXBTLIAfJNsu259ecZqt6S95vCsngd6iK5vd
1AyhpncRvUa2ayeyFdAJeEHMscXIq3N2EcvrDZ80wqicU1J1B8bATHgUghzsohkqIZ1SbChRjqZa
6BYrmM8ymGX9i9gg7ct1F2mmw91XU8mjUvENEmbqrrGm3JH5llBFedSb5NtJmvKaZMuuH2YCZU1a
ibQlIrXt/ePCPvewWDHZXNX0tx0AXi7mq27kTxl7gb1wmPg1GakA+OvOhnSZ43UxBYD9NyOoNXNs
rG26yTwkGl1ubHJ50jkg0QkHcvRpTw7Dv3uu+dhP8gu8RQ4/dIyR3T7Rv1Dg2uW20CQ6cNviFSMc
3iaJspxuGr3xzlgeaMWrsJXCRjjFOasfGbiiGLLrfA8l7MIk6VJMaxhGB5HT9UEQNJ1xXNQ3bNBg
bmrOlDUsKhf5c9GwvPTWICk7pyAlWQqKfBqwtEPup7GZIX2K/X1o2ymarulhxmRJdSBPjlc8dmJh
bfN/hFXFAadZoImZwk6cSCrf2p3au2Rf9WsIloczLpQLox6ThCzV4mqILEKzKg8vqPzlxATjzkeb
oetzSNlSSkcj1r1ZindM2tbbMtZX4sr0x70pmK7Go/vGub6Xg5YH7iySbYpBkms0nKCOBUlit2Dd
7Aehje8EzcNAGgFnNe6tnbw3O6EKNNbMsGlNDyvXHDFbIUOj3Q/b2ls93Z9ALbY2u5TdgAGMkcpv
mZcdEBqTcDWbCcbUIbtQfnFkgY5+t/Ly3TyvNtPhEHtMxFcrUQIAdifqoglzN/otp+R3raAnUsMZ
KvjxPnMQdUVxsy3mjKp9ILk8o05eFu1WVebHgpjfA10BQaqXeETZE7HTJ3pnzB6cVV40mMYxMqbm
jN4axyfZXzzTBjzIEyDVV1wo6gJQdlORMP3qWAVz7vjBKOvuZNr+e87uUllqIRy+pLJyNQ156MbS
W5yoPXDJcbY8TD5EZzEtcDqk5P7y0XbsRVpyzZC9kEiAIukBG3F0iizryezTx8HAfkqO44c+mv98
m3GL1SFqNeNSO1qWuJFy1/AQzbijNIRULRPjnvXn2PR36IDTpa7UHSh/zS7SWx5LNK+PZpZ/92gD
T///k4eGKtCGxYI9utZ0FeLvwQbrMyM93meWxjNai48Zt94px5R0N2BhHqJkmmGp8ZYtPiJo4KzZ
JdZoHzaSNGoBD/aUeVFyHQxQtUQMRCJJH9x1pGli4/5OVp2mPp4Mv+h3dUfb0+m6QrrmxnucOPZp
zJ32ijnjNe2zz86j2mGgJAs07v+k3r9NQ6n/xKKnTNObJ47+Zp2raSFUAZTQBgLebv3FaG56FRWX
oYlvFCLiUGgUfFbtv9oVk8d6GS5i/SU242uad/Jct30WDFphnSD5ptgrWHQtSX1Ovf5cVxkp0SSV
epp6BuyE5anNCeAY5R7ZprEdnbRgowZSPmOmE8gSgVzlQccV65S0LQrmLTPFRepwqFhXu0xBpYlz
hcjVcH8q35bXDl1+0UoGb+yrusE8glsygqkiUKPw0yTsDO/fIrK/ldefctnc4KOrx9EaUCrG8bbH
4bX1DBvaOovVNGUFU9wSFCSOl/OslavSFILqPJPDWSX1ZzMjQnDlsNVRYEWKymZWsBxljvYmZWB9
WwpjYO2c3OOGjUozcNd6wi1e9XFhS+NIjYKSbVjWMnWnssmpt5bkcWi8mnq0/qhcMzszM4p2vWPW
T53jk8qq9cRdZvJgtE16c2fnXV3d2L6KtXw0XvG6PS++ufNHZpvu3MKaEG99bcDZq4dHhFSHTLOf
zQilSO1SUixN/dp39j0xEwQ9idq3jTzUkuvQIfbbt86oaLRNEqN9qArJCEcNwbKUkNKyM/fghJTT
ekuY8QW1bk2HWHbllkaCxfyCqAECrVkiiGHfVc/9HjEbzQMfJsfENrJuXYTsiz/xxlcIRC2OBee2
dgspj17Q+dUJfRTLTFM/ZknBNhIb006ZFspXzNtaRcIbQD1CgCrT4POn5JQDQwVllk9AKJ/KiVbY
r60PAjnO3ZwIxDzjzdLcX4Vm2eKFyNH4HaSF0sOJ1zct1q5LJIBuaETlANrYZKN8WKbUD7xxrB/r
Oc+DbMy+x5YnIMBg1BxZbsc+ZI6JRbqGtzoeIi1wyvoPsQRI10crAh5M3T3MLPI6dtsoS7Rbk3bu
kRUz/DUdTxcSqM4lKHaq6DAqAJhl+9YhjP/QZA6raKnbk8m20GuLW20aCF1mWwtym1ViYd8hUniI
txBJloZ9mWr3hADOOc9l+53wqmypedFkcUZGsJAZ8KAUX5Z7lXnsUwR2mJJHLiz0uA8dxOeG72Wh
brAZ78hiiWMI3khF2I1fWPA9D4vpHzpb3ZXisW0pCWg+lUYsgOHhwf2TVNb3NHBS922n34yxZUM+
U3DQQ1y505aHM3I/tXU0+2Ow1VcTr9uVSCufSW60L1rPHLHy/lDleV8ZfzNFjQkuT5b7hDP7gv0F
8uXkEpfODzjxvpD9278mArl04Y20M/GFNQtvUTShy67joDelv9Un/VDbs6BHsYLMwzftDzrY11bv
7zOolt3CPoY6qFbnee54Lt2vFKMi76JnvOJhwoLDhMTRUZjBmIACaRX3GDf+tvPYKCwTYDd9xtfI
Kmtoq12Bu2LblmjlG4ioXJ2oc+BVoRcTdLKWXyOP1KIvuryRxDZ2PgkE9RvYDyOMOxaj/jLcKUyZ
SjgTdSUT3prLJ6qj4RSRL8VhARdBdMbZq2AvDkn2KNKaueZ/zJ1XcxvZmYb/ypQv9q5RnUPt2lVL
AkRmlkTypgti6Jxz//p9GqA0BEXL3m2Xl7hgzYhSh4MTvvAGqUASpi9vdOx7RcM7Tyr078XEjK8D
w9jUUYnmslR1i6YHMC73hrNse5h9vYq0tVcRSHhu4+MlH6/DSElYCKSv7D0CPVDI5a2lYk8a2cVa
dBrlJO2FZhr0ibJ2XcquEHaqa93XNhg3UnIkqf2i97q41ULxWQelv7J73Z8hGnuvkaac+8SuMJsb
8oi8W6lazhZVTW2dGrJs53RO+oXqZM6KNnYCezeyaRRS7hYju96aUVZvVSuDNl8t/UVqq/5FkWWA
rNy5m0BbpadfrXKjPIsM1V61HVsOpA1zakR0HDopsE/LNA7mskVsblHUOgnyIjwX03sprpQNHfts
1UAEsqqw3uAc62zKPlz7Dr7FulhvDKm4yoC4L8NIIj5wYKB57pxkgCOHGNSN7fA+N0VWS5RfpHVJ
PI4xfWjV9Agaqd6UUnDfQoVbSrYrzhSRLjzmBsnUQRp+KoJsbQ0bU2CVyMhOjDVIvpqQRg2WwTN1
Xxc0anbXRW54I2yxDpVWBZRm0k5wGpBBASnl1ksOfxnPeE4jQQFKHwX3QLd3aqjgPdx1lKTkEKkh
qblMQ6mdNg2yakpW0vsO/K3kBFCYHE7vrovIQzy01IswPys6GvB0D7uVqIvrGAQ1rH8/IHNsrbWi
wCTa68DiWxfBhMysU7lKyxNJrnCDqthgCy84zzpmRGAIZw5YQqCd0jYZcMJ2ZORzueqgsKlfhYCG
Tph5C0tuVm5UhaiWFfdliZZIm1JuoP2yFSxpoXcyNKziSyN30pRtOTs1omCjte2DltUzA5s+OhJy
wU4A245s8ITSqgiWPr3s8+9EoZRzO4Bfrg4K1deYB+golYiP0d1v7oBRkw5n/k1Wx9dS1HO2yVgz
pbRPrAA6gOdyNKBGWHfOVYJk3EkmNdqaYsFJDYv8oRHVl0rX9LM8a4gTCKfqcxwvqF421Ro0yr1i
6Es6Yc6JyOC5UXemFjTGZZPnbQyIq4Xz4urhArYPZxnCB2ZBRk2P4z5NkfWzlPPSD6ZKhI9NDQKN
cq3eYvFGyFIV2ZOOsCMa4skThcFAoMSkBRiiika+AVoQoymMyRH4StnTqG2gzwsemIjNRynuxMto
05q4WFLhIG4AmhYW4EAkel9iWZ8XpfXFtcz0LAOE3ASwWPBDIsM2EA8wC9g8acbckd3LDIRqDQnn
xIfH0Wvqhaz19zUUPUfxXtRUuWrK5iTN9Qc3BHxhdcatDlnFMtprJbHhrHvfe9fe5Tk9RTpbuBBK
4ALK4rukbpFZv/BjiLOxxW+LtPneK8mV2ycPg+yFkFO7KqKNnaMJWNOtPymzctljK500+hLm7Z3Z
+dZJLmN77Bf2raeBB8L0sa6CYuqCEURTvLsinTE1zC1ccSmKdkL3eqoN8uxa+ByXQTiw69mVQKcD
00Wcttuoma1PS0lQT3wBlgDK+JRXmvLObFAlH2aN3IM9byt06vNbkw5NDxoyVVHiwcUQC452gcUc
2JHGoBsDKjqryhm5WHkqaJgwuEnfgoiZAUjkvLA9ZBQyyhACkFj0/NHjtrupI+vmqQLXoSYCugzc
r4jnwe6sIJKnUQ86AWLmiWBpZwmSr1PS/alk3RhJGdLUoxlbBNhVhIJ5Y6zaaNllKtNNghIWa1do
S5wjMQwSEB1qmPBaOkPxQXIamOC6cyvlVUbvK+UO5kruhQtTHkCcqNCI5KgI9zyotPjhjfQ9LW+F
7oYFQITjzSGtK+eRd41SzEYVDGmZ975LwF3Jg4eAe1Xm1mntoS6QxXoHvmywcUhlDSGz5AsSKdEl
pSTRxMrVRzVBo4tyThXrUigUUBEuuq+23WdnCGa85CLFfXQ/rmU/IyIzBIJUf6fXYArkVByiglCi
1NeqSyIfaDsL0tJ+SEPNteZ2wPmZJb2Li4ekN+Vt3PSL3i2viCm/ovaKPSYcNN/WiJFjNVyQ2QWn
RdeWU4eqFFmhn1JXResgB3O6VZsW3hVq14SqrEJxgSKQBX6O5oRpV+0d6d8pKj7VDknIq8xNT6Mo
sJaaXPJebbQqjZuMHuyqV1IIIUHAcxsA5WaGA+IR/oFQn7DzwRJDzSCllkinfeFHjrkVq3aDqr7g
PWcFtjE9ObWC/wrNgwu5RflIi2grggC8NAAqqSUkaDcxvmQCXBDTMGedqn6pWhBEZe1WKxEOyyXN
u8tG6JrTFF7OtIzLa8H05qUinnlR38z6batRfenaS3fFd3UmwtFIqIHODBkKcb3UlPKmaPtblVrc
FODWo6UAypGyL3UB66JBtRWT35u28MGCpdqs5yQHfCPcsp8ldHScr4qDnUWL+TQvhUFQVMF1w+HF
EIUXKyXZo1Kwq0R8p6H8eXF26Wf10sj6R8vo5gqIUZTGghcxjc4dqDzzIodeLgrwIOmXZZW5LmnQ
bg3duTCpKS+QMT83s9w9j8Fvux7qJJVtEIRSM1pL9zR0if3bWjmr+8reBkE8K2TaQK6mmhTPeeA+
18tNWy+MoLxAptr7EpY+NgAxbUIv4B/77sAY1dEsYL8hUAH9ibKCiN0wFtQZWca8chhqAEd3qFQH
G5lKL8QHa9Uje7hAOmVjCWK+MhELX8Z4UVIlsLYGvV2bvI2syRTXmkb2YaTyTReK4pIy4i5z81nX
W9HMaVVweqCa27LZ1k54KyU2vDytBSyQKOlGDaN+1aqZP3TfnnwnJvWk5YZ6wfc00OmEqdrczzOZ
dTN06UDU1Tq2cRkZuiQ27SYD0YYp+9wpFL4lt0KQ3h3KopUVXPOqZ6I9BG1wFpdZ3lxQJ05uVcQD
NMvzL/z6WjR1e2UUEXOyM1Jai6G2xsUhOTMVB8hYmMz0zo2+Srb8KObWOrKd9IsGQk8xrY5VCngk
Q5B50XiKfUtwOsMNVIud6AEraW1qulq0TNvorPWDcDibxVWYh/2ibZzLVBG9le+40qbvulVf8F2g
PKPNPY00r4PPuhn8TmnEX1iKvnY66Y4qQ71wShXXmDBh9Cxykrrr2VpBxA1ylMT0lQrL1+6pOYC3
oDzUSe2L4ovLCgfjqS2yeYJj2khFNYsi6IGVjNKgUC3toYmJckiIQkeJJQerVM5mRtufNGKOPAZG
LAseGLxTTuQghlF20vi1dt6p+aJF3eyhV72ljvBPXhk9vDuj27SlskAE7RGIRPs1NfyrLNcfqUl2
CysMvzm0hU4d2QtWuK9ftWzWa8USXlq13MW50W7btpDOnF67IZsHlIQz1Hnris+4ykDglhPaW7Wl
AN0XB8YznO8crMK6kKKpx34BPc687QxJnqt6OpcyV+Uwqb2tFRlfhVpzz53uvB0gNhIOc+R/nHI+
ztYhlbZzDptF2CThvExF1OaG+BiZngY4YQTQDL8ZJBso2IuBssaZE1fLMFtXWa1eIk2PUUdsGDOz
NCCKe+GmRqn+8CMmB6A3jkOpbKjBDPzUYw44/5vuh9o0pP0NvVZDqRO2fQkEZlbjgniDr60PbHZd
ZlWHnt5tEGFa4A0/qLbLUdZtdOboAhKXO6tsm3MiMLB0KWn+IlLkTXOFsDENChDidlxuA7zL4kRH
oLvJn+RAD1a5d64JNrSqrHh24zKHdEOhBl6OAqVqGlKcrfJ8mtOuu43VoWvUKqs8D3BeyPv2DF2X
8jwonV3GlDdr51RRFaDYiDlUSSCdSqb9pfD9WVjAGCgUYBBULwG1VWyOljJvCuEb8keeL96LVh7Q
TO/vgbU9DsbFDcUdBW+Ts1rDTckhvowqiveNW2IGiRb/SRnX8J6rPJyJMstB7KcAvKRnQDJDT2DN
AT8gf5XuOaoVY614js3Y6PlZiA4F3H2lvrQQ3F6KkOJUV8w3oWteCUpBWlW5+hw3hkGfsLiUwY7N
I9/C7TS3Np0jfxsWNKXr9mtV6MAmzWLeWImz1Ywomzc10XGYgdzBmMB0rnoLWmZIV25mSSlaD1Lo
bVU2vAhedOUK5ka2RDB9YgjSHoUW14yoaCB0YcktDsoxJ3sMyQdlA7S8Hdji+Pdu2x5eXiH5j2JM
X7CwioJluwYzZa4tBTBuI6aXUgIs18W9lh5QigpTLlDTRimnih0ImAJCsnQnNwJoTErg4aMmBzcW
CUCco/dX4hSuSTAYCaO/tHbrzQU7e6xTM1hKfI3oPBYzJEswptJ1upiluSro2hNjV/UZMg7aqVco
2tIMVvgnSc2V610TU3VT3ghUl21oa1nQNxWZMkyjney+FFl/I+X5pUuNFvVlXj7mh1tYZ4AgVegs
sZU86AVwbRNQx5epSNGgihxhCeKyWiYgpo0ZUZp9qfoA3hA1neMYDUzGg+QgAgcoO1mex/qT44Ju
cvtvCSSWmSkWBQxPce2ooLYLAxqAS/0krbQNxAb7knMzyjAZBYAonuIfsfHkmALObYGyGqVE/9zo
tYVhkDm4OoatTXmZOYOUVTeIUeySnJ4EXnRp4IE9dvoMaDey90A3skuzoUKNBEEDW5HTL05ntmsM
ajO3aspvRMk3F6p2R3OZkCPWZnS+X3DAqGeAP6Z+Jp9VSUMA1vIStV9b7OXyaaLJ004n4sxgp7En
0xdwPOqIF0asA7px0aGSA8T3uNZcxEcrBBi2SKXrrqejkLUmCZ6ofb8WZ5XIowQ9qiDUhRHN8oag
qjBphjpcVAyCeZE5izyln2M3CJ/kHSBnrUUgIrR2tYkETys5d0UP76jJmbRZZtxFEuxGuxVP0Xh5
TDwFzGe/DkOkKGqjQhAJxJ8vdAXdYkiqUhvfAEGaWVn1hN4YrXcTXQmkKHD5Q8J+EC3qcvslcYzL
XApv6bmAbooesgZ3L8tAEaKSCLdVkq/QNRY1wg2nPf0lQpZpSA0LIT/vRS5o8hs6mirQhmMIhaVZ
fPdTYi70ttDftaDa6SW1QvWqtMlncb+Z+45Ix9njFE8NMpeU/SgvEYBre5Dq5mDoNFRIO/2piNob
LUHPKCWp7vLsBNUhAbBt8q2R2OI6I0hOHNfdESRWLb+mEYzXhmDg5QEcuJXZvWA4ndZdB8Ai/NrL
XX7W5tGcKmJwpkXkGTEqUCeFXKP0l5HJlHJ0UcpQCAywoTYdGph//MCi6ly13E3iAKpzapQTfas+
i7z6a434rZQy8nTcw871l9jHqnrx4Ph9O5dRKwDVnF7W/fBPOtSQNaJueJVErWUpQ6+psETx1TOV
ZMZB4L7kbD2VKBvXlfDsVv5GQvQV0eJGjl5YMxvI+QiaxSi6EH9sf6/DuVe8TMLOSeLl01//Muj7
WqJKOYJys6zCBBv0f9+IY7vwn9LUzcx5bSvtzLYKBN0Q2qsl55FVjgcGnRnASqD2BgGsQvQ2TVlc
xop+h7rF04BUPtVbINBNruINkQ0w9rmc3iqGvO2jMF1BDd6Cg/BO++R74jb3HJXXAV6WlN+TK7Es
Z6ihECQCZeBksVLzey2t0eYs/oGMsaT8quHKi5q6LKKKjYGS+U7ot2fPND2rNedE2vjKl8gdpg48
xA4LORM4AEC9uzov9LkpRxDNapzEjQICvZBoaAbUzO1c2zpVsaBTRMdzEEK22MEU6mAkdPFVEtMe
UWw652iyUWKUp3qffgdXEaYJwitUrXxzVTowbHPq+VKQx2xByVpJ9FVYsmhynLlTIB/toEZS6AF+
XeE9Ejp3QthcNIIwTCPKJ3QC4ULYX3sueUKjdu15UEO6BsBe4GYLyxbgeUhNPgcvrWUXRBsrNZnL
IuKKlaJd133AzV1lJSgWwOx02GHYMEDArkEgwucUfPoeJX+KxyrR3gZNXRFQjIMBsk873/S+7hdO
qiHEiGzRSunMbxAX0Bs6c/IqWaoo3yJpM80FfRkZenti+OAXirC8CUtlCdDToPAJbwUpLV1xvxV6
ed77wQvCOS9x5j+mIgxCn+WrRIUAl7Rbig6NCtwR0CJDn0JnJmK+dRFa3Vmh+w9lOrRh4VBlQ8+z
qdsFDU0sQBXWmCTLXwwJQYDwVsX/aGDXmDWCXZkASaGtrxpP/IY+HghKSiHsa+Jji5H3zIx0ohtZ
Xbkid1R4Y186+/2q24tZv1t1lorrAxm8jPqt8U6HNooLlQmpor1r2idRT1yRUuREJ0SkSgLKHbKf
jlJG9JQUuT2HpAotjCPdBJcNIzLbmm311BuRjMULVeSBA2obwgMpELzm8KWQcqwqav0b3GskUHSI
G5a30HOwG7KfyFMXSaAI4itdZK6ATwdVJzpxLb6xrpa9xKLSzUohXEOi6BdiTocCvvZAkkq+6r7D
zTkcWs2+M9rq1h6oKCkSwlhYCRwTqGwi1cJr5MVKHMTV7BSMuJFEw8AuLQ1xbZV6q8ybmhGaQ50u
IZhCYPr7EdY+WO6WJuGGYPITmWEcDt7ua15c20gp5tY8L+7c2vsmpatQKNedTrPNdyn9SJJeA3IJ
l2gbIq2rVlMhcGj2S51I8KjeNwVJsFFjopUF07Kukd5znUfsVsANCHQ4Ex8NhzT9Sk+PMlq7MLz6
0fFYoeFOw+KV6ttWydUFanWrtCi/xREz15KMb6bcLBqdgYEYDEUMWQBNtEG3hJv92UnQD2HECKdU
UZY87WOYAnbL/AcvJjoyvTzmLHr+/WANphPv1ZiRytFNNkbkQqGLHw+WI+OAJ+mRNW/l5KFT/EcJ
WCFCtV8fcOokpKBpjDZ4+NA19ouptrSxkQRGbHZm4wgwFbX6H3iiGB/oNFuWKovDZi2JlvTugVKf
xUHNx5obAMFo3ng7M7wJAxSjVIyYm2YVi8J9XyPg2bvmMrZXVZrfYCdBmCUD4gM/T3bP8ugU5RGR
U9l3qQKk8GUqeRa0LAE6XA9elK7UQZRTlVE1tU3tTkG9QxRQ7Ue6/yl49r2GcCysv0VmskqCBp4d
5920KiyJKY8mVBfdyomNVE4GqX8g0IXyFg2MZmohqHhSy7hDbNvyunGM/Kov7G2DJ+1UF2iQN0p+
KjzFJuQsFGe/9VnrbMEJitIA/HZCQpvImioKNrP40A8bnZIx32rVu3dacj9DwuHA7TiU+GZQn3to
Uu3GTfu7308MdTgU3+5ThkhvSwN3iEwtepHKO7MFcJk9CvDsUwlPOcVDGW8K5G1bymOlEWzS4FrN
wivP8x5RgF12Yvzdt4noQ0wY1MbPTttBXpmmR3wCB/hEFsgCfBRgvY4JznbsVchDg1xQGhOYu6lN
i1LtBieDmdKRidTdl1onnMby4jEKYX8KWXLVUiKYoqs6A/9mnuqec1EMixPNJgYiNQ/7yL/NdQZj
l5+mM3+bPyfnu+i5+K8jL5q/Hf8vNuyvTzfYwRz9zywuvbK7Qgisu34uqrD8/W9/GroPF7pMvLi8
TX65xD/1l94a1Px6oT/oqPBct136/Ne/7J4iRC28gvjpsXxrWgN8zGQZH5nd7K+1f5/fXSPccfnq
iYvL1gRog2QNUWqYxM7rHxv6RFGpURDfMV/5HO7zZhh/fegfA8gX5Dwnvxuhf8nLI51BTYptbtT7
K+LEkPHSIY49vCin3vE4GKaoSYZm4NfBh0OP+/37x+ExqSh0MUkdL4mPJoH0Tw7Buyu8mQLyRNFk
TZIVpK/2n+MhsCYKsv54CkiHEWKm/L8Mwd9fByLEJZifI6eCbE6U/bcsfTgVLHWiDQNk7H8O4/TZ
xgEqlCSNXhGSPBneX0ZE62geWPLEVCQaqgrmzfvPZ3t/ySLeGjsJlImmmKx37XXje7cfmBPZNPHi
AwK7/xwW379/P/j7i0HTDxPz3Tb8vzgTJG3C++sGQf7RDDCsiaVrGOuASd5/DoP9iV5e4dnGTgBt
og8ROynORweCya9xGMAe7nCjT/TysqSOnv0c+xquSZY02FMNn6MJMGwBMv52Ir5R+8/nm/0cBZzn
o6MiZYIeOYLDCofKm3BgvwfqIg2Q1xXw+QZAl1SwJuLomSBNZI5UzP1IGYfP8T5oyhNRlZgL4qdb
BsQCQ2BI3jUqMCQawD9MsUT9w2jAMCYSMloGG8VhKXzGAFk0qEGPHQdxIslUZ0gRjpaCoUyIB1VZ
M14nyP9XZPybk1Cxxr69QjjAcUC+/vo1H2+IhsYgGDpT5LPOAsMSFSr0IycBEQE5gMzx+uG5YKgT
UcOSVJfpPA+fz5ciqKIydhAUaWKRI7ErfrglsiPIDLVEqnTYMT/djjDMBXmI6cZtjOQHQw3R1P7M
A94ckQZutzQ1FVH/dBuColJyG/v2+mESSK/J8PtzUWS/0EmnzU8bIb0GCGOTBFmZgOXmaPjxpseR
EnGypuNfTr542BI+3WxgvxJHHw/ixMSFRMXy+fhw1CbYjxOHUUTbfz7fhshONTZGlNQJrQTsLoe2
wvA5jhGpIUqcnSRSn3ctqK8FvRHJsjhRSQYIhD4+GvWJKpoyS+E1jPx08TKmAIqI6A1nm85/yOAW
Ru6RBE0WUbiJffph7b8LmoyJRtisUlw+TJvPl0TtU4gB2DHupNTxkZdMwoUPg0cKijQIJYMC8+Fz
GPdPVFHAOXp0VVUikTR0ZsJgSPs2TiBmVMnUTePz7Y2Hr3/0CckRSDVFIgf7aBlYw8AYvL8IYGj/
2U+3T/T1YwMkj10DkjVRKSGYlA0Pk/zdQckZIZoAN6RPty8e6gijN0OZQ5LAc9hbf37Nb5aBpUxM
yo3Uml4bTIdZ94lmARi20Wm0TFjMKaNi2PPRIJjshPSiVYboMEk+3ZYAwG10Y0XWOfdUMjC+8MPn
eENkJlBmkDkRPusg4CxAiDfqTOQ4QFNf0slDD2/5Lma0JmyJw2gffjuElNzvEy0Hhb1sbIAkEwHx
JRNtfbgnmOZENahi02M4jMKnqyRIhDWKTGA/djYYE4IfHdt4VvybXZFOE0AlnSz6dRp8uhCRxFY/
7FIjUgdpQt96iJQ/DBAMpoFoMEde59snWgQ889BmGb0OlAlSi0PmcZwhEBoZqmxQSXtdAJ/uPOBr
27dZxpaTgJ9QIyH90l+DwHdBsjXh6ycj0z5deKTo9D9GLn9qSJz6Es5RzKQ3y980JpZBfUb9sS7+
F9//P7FKfgK0Tl0vfNrjt7zn4g0I7B/+hR8Apl8v8Iq6GpgAEsico784wLkOl/4T3vW3o/bF/qB7
88sfB9/+Pq///PUFf7310b1+vNWPP1x4z/kO5Ztu/4vu9TEH7Nxf//Lf8ZOb7/64zHdPz4V7BC7a
gwn+fKBfwGg/Y4HfXj+v4t2juws/uoUMEvLHLT/Eu/1ztyiKXfTjMsPgH5rhY58cSYtd/vayB4DB
2Msudnm3i3dvL/yK5Rt9ZS/6uyMtHXogY2+x2kVR9cd/7KL0P/9Y7wo38o5GiHLfkC6Mvct6l8dg
LIPjQToULUdfm6UQvrvwvhA49sKbHVys3VPz/Jz+GIH9RnAoo4y9+nb35HYfL9MD8GnsDS6ePB7/
7ZO/5n5jL3xZPVWP7nOed0cXP6QT4y+ObMX34wvvK/tjL3y983dF6e6O4JavieDYa994CD0ebViv
ecXYC9/uIi/843z3VL0dkddodezFv5TlLv9oE3/trI29/rfnovzj5Dl2duHR0x9CjbFX3+7YzNmw
yvxojr9WucZeHbd4rl6+fe6f/dbR106OnvhnT3/sdTn4d9Eu/mMXP/1x7j0m3/l2l0XI/xbH7/GK
Kx19v98FAkNOcUDxjr3NFpfb/DgceE1YSKTHXvw299LqeAb9mQ2Nvfh090Qgtv86dg5fxmJXP4fe
j4fenyVD5rVH9Yy91zl3GL7qd1cHOzU0PsZefbuLh3H6caHXRx8uTqg/+uLPDtHkrjtaFXwLw+X/
BcHk9Dl03w/6K6Rs7JNPf643lB9+DMSfg6NKP/7s/x4Kn3JiPXnMnuNIfj86Qw1z7Cug2LwrS6/4
5Q5/Ig/H3mJ/zuyC4UV+PO9+jP5MusfeYcVR8Hev/y+YQrfPLC3nfYz/Z9Vs7PNvdk+Mz9vB+bCN
+/vbfJRJ/qy1/ppf/uD3fPTPjpPn4W88hs+7/G//AwAA//8=</cx:binary>
              </cx:geoCache>
            </cx:geography>
          </cx:layoutPr>
        </cx:series>
      </cx:plotAreaRegion>
    </cx:plotArea>
    <cx:legend pos="r" align="min" overlay="0"/>
  </cx:chart>
  <cx:spPr>
    <a:solidFill>
      <a:schemeClr val="accent6">
        <a:lumMod val="60000"/>
        <a:lumOff val="40000"/>
      </a:schemeClr>
    </a:solidFill>
  </cx:spPr>
</cx: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BEFE84-CD62-4CC7-B521-B5C6458CB7B8}" type="doc">
      <dgm:prSet loTypeId="urn:microsoft.com/office/officeart/2005/8/layout/process1" loCatId="process" qsTypeId="urn:microsoft.com/office/officeart/2005/8/quickstyle/simple5" qsCatId="simple" csTypeId="urn:microsoft.com/office/officeart/2005/8/colors/accent1_2" csCatId="accent1" phldr="1"/>
      <dgm:spPr/>
    </dgm:pt>
    <dgm:pt modelId="{DCCC0619-31DC-4488-981A-A53F3C9DAC24}">
      <dgm:prSet phldrT="[Text]"/>
      <dgm:spPr/>
      <dgm:t>
        <a:bodyPr/>
        <a:lstStyle/>
        <a:p>
          <a:r>
            <a:rPr lang="en-US" b="1" dirty="0">
              <a:solidFill>
                <a:srgbClr val="002060"/>
              </a:solidFill>
            </a:rPr>
            <a:t>DATA COLLECTION &amp; CLEANING</a:t>
          </a:r>
          <a:endParaRPr lang="en-IN" dirty="0">
            <a:solidFill>
              <a:srgbClr val="002060"/>
            </a:solidFill>
          </a:endParaRPr>
        </a:p>
      </dgm:t>
    </dgm:pt>
    <dgm:pt modelId="{F7D4B5DE-FC57-4552-AE9E-456BD580595F}" type="parTrans" cxnId="{0242712E-2CDB-4A57-8FA3-B524274CE057}">
      <dgm:prSet/>
      <dgm:spPr/>
      <dgm:t>
        <a:bodyPr/>
        <a:lstStyle/>
        <a:p>
          <a:endParaRPr lang="en-IN"/>
        </a:p>
      </dgm:t>
    </dgm:pt>
    <dgm:pt modelId="{C52EA94C-FAAD-40FC-8860-22618795D840}" type="sibTrans" cxnId="{0242712E-2CDB-4A57-8FA3-B524274CE057}">
      <dgm:prSet/>
      <dgm:spPr/>
      <dgm:t>
        <a:bodyPr/>
        <a:lstStyle/>
        <a:p>
          <a:endParaRPr lang="en-IN"/>
        </a:p>
      </dgm:t>
    </dgm:pt>
    <dgm:pt modelId="{760DB93D-C78A-4861-B43F-1DDD34840CE5}">
      <dgm:prSet phldrT="[Text]"/>
      <dgm:spPr/>
      <dgm:t>
        <a:bodyPr/>
        <a:lstStyle/>
        <a:p>
          <a:r>
            <a:rPr lang="en-US" b="1" dirty="0">
              <a:solidFill>
                <a:srgbClr val="002060"/>
              </a:solidFill>
            </a:rPr>
            <a:t>EXTRACTION OF INSIGHTS &amp; EDA</a:t>
          </a:r>
          <a:endParaRPr lang="en-IN" dirty="0">
            <a:solidFill>
              <a:srgbClr val="002060"/>
            </a:solidFill>
          </a:endParaRPr>
        </a:p>
      </dgm:t>
    </dgm:pt>
    <dgm:pt modelId="{0D90646B-01A9-4E11-BE61-B752080A0991}" type="parTrans" cxnId="{1DE473A5-944B-42CD-8138-F1C754165757}">
      <dgm:prSet/>
      <dgm:spPr/>
      <dgm:t>
        <a:bodyPr/>
        <a:lstStyle/>
        <a:p>
          <a:endParaRPr lang="en-IN"/>
        </a:p>
      </dgm:t>
    </dgm:pt>
    <dgm:pt modelId="{09D3D4A1-50EE-4E41-9C44-4EC034198E42}" type="sibTrans" cxnId="{1DE473A5-944B-42CD-8138-F1C754165757}">
      <dgm:prSet/>
      <dgm:spPr/>
      <dgm:t>
        <a:bodyPr/>
        <a:lstStyle/>
        <a:p>
          <a:endParaRPr lang="en-IN"/>
        </a:p>
      </dgm:t>
    </dgm:pt>
    <dgm:pt modelId="{A11F86E3-9328-460B-9C9C-E563E6D37572}">
      <dgm:prSet phldrT="[Text]"/>
      <dgm:spPr/>
      <dgm:t>
        <a:bodyPr/>
        <a:lstStyle/>
        <a:p>
          <a:r>
            <a:rPr lang="en-US" b="1" dirty="0">
              <a:solidFill>
                <a:srgbClr val="002060"/>
              </a:solidFill>
            </a:rPr>
            <a:t>DATA VISUALISATION </a:t>
          </a:r>
          <a:endParaRPr lang="en-IN" b="1" dirty="0">
            <a:solidFill>
              <a:srgbClr val="002060"/>
            </a:solidFill>
          </a:endParaRPr>
        </a:p>
      </dgm:t>
    </dgm:pt>
    <dgm:pt modelId="{F7CE3369-DF79-4863-A79D-7BEB16B25FA5}" type="parTrans" cxnId="{B772D9D7-2C02-4560-B322-C162278F273D}">
      <dgm:prSet/>
      <dgm:spPr/>
      <dgm:t>
        <a:bodyPr/>
        <a:lstStyle/>
        <a:p>
          <a:endParaRPr lang="en-IN"/>
        </a:p>
      </dgm:t>
    </dgm:pt>
    <dgm:pt modelId="{E6274FC9-EBCE-4D60-BC27-69046F9AFA60}" type="sibTrans" cxnId="{B772D9D7-2C02-4560-B322-C162278F273D}">
      <dgm:prSet/>
      <dgm:spPr/>
      <dgm:t>
        <a:bodyPr/>
        <a:lstStyle/>
        <a:p>
          <a:endParaRPr lang="en-IN"/>
        </a:p>
      </dgm:t>
    </dgm:pt>
    <dgm:pt modelId="{07A60EA9-FD9E-49FE-9BC7-71D599999182}" type="pres">
      <dgm:prSet presAssocID="{55BEFE84-CD62-4CC7-B521-B5C6458CB7B8}" presName="Name0" presStyleCnt="0">
        <dgm:presLayoutVars>
          <dgm:dir/>
          <dgm:resizeHandles val="exact"/>
        </dgm:presLayoutVars>
      </dgm:prSet>
      <dgm:spPr/>
    </dgm:pt>
    <dgm:pt modelId="{5B11C4A5-F84F-48A5-9418-0C68D0B34834}" type="pres">
      <dgm:prSet presAssocID="{DCCC0619-31DC-4488-981A-A53F3C9DAC24}" presName="node" presStyleLbl="node1" presStyleIdx="0" presStyleCnt="3" custLinFactNeighborY="1616">
        <dgm:presLayoutVars>
          <dgm:bulletEnabled val="1"/>
        </dgm:presLayoutVars>
      </dgm:prSet>
      <dgm:spPr/>
    </dgm:pt>
    <dgm:pt modelId="{BA103A95-7070-4795-9C04-FD6188E4B947}" type="pres">
      <dgm:prSet presAssocID="{C52EA94C-FAAD-40FC-8860-22618795D840}" presName="sibTrans" presStyleLbl="sibTrans2D1" presStyleIdx="0" presStyleCnt="2"/>
      <dgm:spPr/>
    </dgm:pt>
    <dgm:pt modelId="{6A98660F-6900-4355-A712-F6D014D2B7E3}" type="pres">
      <dgm:prSet presAssocID="{C52EA94C-FAAD-40FC-8860-22618795D840}" presName="connectorText" presStyleLbl="sibTrans2D1" presStyleIdx="0" presStyleCnt="2"/>
      <dgm:spPr/>
    </dgm:pt>
    <dgm:pt modelId="{C1DE05B5-A6F8-4186-96CA-37498CEA4626}" type="pres">
      <dgm:prSet presAssocID="{760DB93D-C78A-4861-B43F-1DDD34840CE5}" presName="node" presStyleLbl="node1" presStyleIdx="1" presStyleCnt="3">
        <dgm:presLayoutVars>
          <dgm:bulletEnabled val="1"/>
        </dgm:presLayoutVars>
      </dgm:prSet>
      <dgm:spPr/>
    </dgm:pt>
    <dgm:pt modelId="{A6605723-6049-4F4B-97EA-CD0BA0DDD837}" type="pres">
      <dgm:prSet presAssocID="{09D3D4A1-50EE-4E41-9C44-4EC034198E42}" presName="sibTrans" presStyleLbl="sibTrans2D1" presStyleIdx="1" presStyleCnt="2"/>
      <dgm:spPr/>
    </dgm:pt>
    <dgm:pt modelId="{82389ECF-FD4A-450C-ADE7-5ACAC465994B}" type="pres">
      <dgm:prSet presAssocID="{09D3D4A1-50EE-4E41-9C44-4EC034198E42}" presName="connectorText" presStyleLbl="sibTrans2D1" presStyleIdx="1" presStyleCnt="2"/>
      <dgm:spPr/>
    </dgm:pt>
    <dgm:pt modelId="{C1FB04CC-933C-48CB-93BC-CCC8CDCD952F}" type="pres">
      <dgm:prSet presAssocID="{A11F86E3-9328-460B-9C9C-E563E6D37572}" presName="node" presStyleLbl="node1" presStyleIdx="2" presStyleCnt="3" custLinFactNeighborX="-3935" custLinFactNeighborY="-4811">
        <dgm:presLayoutVars>
          <dgm:bulletEnabled val="1"/>
        </dgm:presLayoutVars>
      </dgm:prSet>
      <dgm:spPr/>
    </dgm:pt>
  </dgm:ptLst>
  <dgm:cxnLst>
    <dgm:cxn modelId="{E07C7812-DF41-4685-8B80-C37852FAA7E0}" type="presOf" srcId="{09D3D4A1-50EE-4E41-9C44-4EC034198E42}" destId="{A6605723-6049-4F4B-97EA-CD0BA0DDD837}" srcOrd="0" destOrd="0" presId="urn:microsoft.com/office/officeart/2005/8/layout/process1"/>
    <dgm:cxn modelId="{0242712E-2CDB-4A57-8FA3-B524274CE057}" srcId="{55BEFE84-CD62-4CC7-B521-B5C6458CB7B8}" destId="{DCCC0619-31DC-4488-981A-A53F3C9DAC24}" srcOrd="0" destOrd="0" parTransId="{F7D4B5DE-FC57-4552-AE9E-456BD580595F}" sibTransId="{C52EA94C-FAAD-40FC-8860-22618795D840}"/>
    <dgm:cxn modelId="{8B497B38-B0C0-4444-888F-5E885CE91F12}" type="presOf" srcId="{A11F86E3-9328-460B-9C9C-E563E6D37572}" destId="{C1FB04CC-933C-48CB-93BC-CCC8CDCD952F}" srcOrd="0" destOrd="0" presId="urn:microsoft.com/office/officeart/2005/8/layout/process1"/>
    <dgm:cxn modelId="{5708195B-38DB-46DB-BE58-AFBFC744864E}" type="presOf" srcId="{55BEFE84-CD62-4CC7-B521-B5C6458CB7B8}" destId="{07A60EA9-FD9E-49FE-9BC7-71D599999182}" srcOrd="0" destOrd="0" presId="urn:microsoft.com/office/officeart/2005/8/layout/process1"/>
    <dgm:cxn modelId="{E2E08246-B149-44B1-BD5A-55BDFB865D5F}" type="presOf" srcId="{DCCC0619-31DC-4488-981A-A53F3C9DAC24}" destId="{5B11C4A5-F84F-48A5-9418-0C68D0B34834}" srcOrd="0" destOrd="0" presId="urn:microsoft.com/office/officeart/2005/8/layout/process1"/>
    <dgm:cxn modelId="{1BA76E74-EBF4-46FD-A81E-E12098C66826}" type="presOf" srcId="{C52EA94C-FAAD-40FC-8860-22618795D840}" destId="{BA103A95-7070-4795-9C04-FD6188E4B947}" srcOrd="0" destOrd="0" presId="urn:microsoft.com/office/officeart/2005/8/layout/process1"/>
    <dgm:cxn modelId="{8C322F76-E237-4181-A40D-9F56E978E176}" type="presOf" srcId="{760DB93D-C78A-4861-B43F-1DDD34840CE5}" destId="{C1DE05B5-A6F8-4186-96CA-37498CEA4626}" srcOrd="0" destOrd="0" presId="urn:microsoft.com/office/officeart/2005/8/layout/process1"/>
    <dgm:cxn modelId="{1DE473A5-944B-42CD-8138-F1C754165757}" srcId="{55BEFE84-CD62-4CC7-B521-B5C6458CB7B8}" destId="{760DB93D-C78A-4861-B43F-1DDD34840CE5}" srcOrd="1" destOrd="0" parTransId="{0D90646B-01A9-4E11-BE61-B752080A0991}" sibTransId="{09D3D4A1-50EE-4E41-9C44-4EC034198E42}"/>
    <dgm:cxn modelId="{6D079BD1-B5F0-414E-B506-F3E0C223BCF2}" type="presOf" srcId="{C52EA94C-FAAD-40FC-8860-22618795D840}" destId="{6A98660F-6900-4355-A712-F6D014D2B7E3}" srcOrd="1" destOrd="0" presId="urn:microsoft.com/office/officeart/2005/8/layout/process1"/>
    <dgm:cxn modelId="{B772D9D7-2C02-4560-B322-C162278F273D}" srcId="{55BEFE84-CD62-4CC7-B521-B5C6458CB7B8}" destId="{A11F86E3-9328-460B-9C9C-E563E6D37572}" srcOrd="2" destOrd="0" parTransId="{F7CE3369-DF79-4863-A79D-7BEB16B25FA5}" sibTransId="{E6274FC9-EBCE-4D60-BC27-69046F9AFA60}"/>
    <dgm:cxn modelId="{732664F4-04EF-43A1-83EB-FC7697F8873E}" type="presOf" srcId="{09D3D4A1-50EE-4E41-9C44-4EC034198E42}" destId="{82389ECF-FD4A-450C-ADE7-5ACAC465994B}" srcOrd="1" destOrd="0" presId="urn:microsoft.com/office/officeart/2005/8/layout/process1"/>
    <dgm:cxn modelId="{F01B098C-7805-4CC9-9927-35B7D96B63F4}" type="presParOf" srcId="{07A60EA9-FD9E-49FE-9BC7-71D599999182}" destId="{5B11C4A5-F84F-48A5-9418-0C68D0B34834}" srcOrd="0" destOrd="0" presId="urn:microsoft.com/office/officeart/2005/8/layout/process1"/>
    <dgm:cxn modelId="{0535EF69-3128-4063-B073-5AAF201631E6}" type="presParOf" srcId="{07A60EA9-FD9E-49FE-9BC7-71D599999182}" destId="{BA103A95-7070-4795-9C04-FD6188E4B947}" srcOrd="1" destOrd="0" presId="urn:microsoft.com/office/officeart/2005/8/layout/process1"/>
    <dgm:cxn modelId="{F8342540-38E3-4FB5-A367-3D42C2142B89}" type="presParOf" srcId="{BA103A95-7070-4795-9C04-FD6188E4B947}" destId="{6A98660F-6900-4355-A712-F6D014D2B7E3}" srcOrd="0" destOrd="0" presId="urn:microsoft.com/office/officeart/2005/8/layout/process1"/>
    <dgm:cxn modelId="{F6EE073B-17A1-4487-B16B-9D096E00ACA8}" type="presParOf" srcId="{07A60EA9-FD9E-49FE-9BC7-71D599999182}" destId="{C1DE05B5-A6F8-4186-96CA-37498CEA4626}" srcOrd="2" destOrd="0" presId="urn:microsoft.com/office/officeart/2005/8/layout/process1"/>
    <dgm:cxn modelId="{FD192D03-F96C-4441-B067-73678178FA84}" type="presParOf" srcId="{07A60EA9-FD9E-49FE-9BC7-71D599999182}" destId="{A6605723-6049-4F4B-97EA-CD0BA0DDD837}" srcOrd="3" destOrd="0" presId="urn:microsoft.com/office/officeart/2005/8/layout/process1"/>
    <dgm:cxn modelId="{A4093AA3-CE66-4EAD-A5C7-22B427234324}" type="presParOf" srcId="{A6605723-6049-4F4B-97EA-CD0BA0DDD837}" destId="{82389ECF-FD4A-450C-ADE7-5ACAC465994B}" srcOrd="0" destOrd="0" presId="urn:microsoft.com/office/officeart/2005/8/layout/process1"/>
    <dgm:cxn modelId="{4B4A7C70-E5FC-4136-8A04-1311F0F2DEF9}" type="presParOf" srcId="{07A60EA9-FD9E-49FE-9BC7-71D599999182}" destId="{C1FB04CC-933C-48CB-93BC-CCC8CDCD952F}"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11C4A5-F84F-48A5-9418-0C68D0B34834}">
      <dsp:nvSpPr>
        <dsp:cNvPr id="0" name=""/>
        <dsp:cNvSpPr/>
      </dsp:nvSpPr>
      <dsp:spPr>
        <a:xfrm>
          <a:off x="8939"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DATA COLLECTION &amp; CLEANING</a:t>
          </a:r>
          <a:endParaRPr lang="en-IN" sz="2500" kern="1200" dirty="0">
            <a:solidFill>
              <a:srgbClr val="002060"/>
            </a:solidFill>
          </a:endParaRPr>
        </a:p>
      </dsp:txBody>
      <dsp:txXfrm>
        <a:off x="41135" y="32196"/>
        <a:ext cx="2607471" cy="1034846"/>
      </dsp:txXfrm>
    </dsp:sp>
    <dsp:sp modelId="{BA103A95-7070-4795-9C04-FD6188E4B947}">
      <dsp:nvSpPr>
        <dsp:cNvPr id="0" name=""/>
        <dsp:cNvSpPr/>
      </dsp:nvSpPr>
      <dsp:spPr>
        <a:xfrm>
          <a:off x="2947989" y="218307"/>
          <a:ext cx="566435" cy="662622"/>
        </a:xfrm>
        <a:prstGeom prst="rightArrow">
          <a:avLst>
            <a:gd name="adj1" fmla="val 60000"/>
            <a:gd name="adj2" fmla="val 50000"/>
          </a:avLst>
        </a:prstGeom>
        <a:gradFill rotWithShape="0">
          <a:gsLst>
            <a:gs pos="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2947989" y="350831"/>
        <a:ext cx="396505" cy="397574"/>
      </dsp:txXfrm>
    </dsp:sp>
    <dsp:sp modelId="{C1DE05B5-A6F8-4186-96CA-37498CEA4626}">
      <dsp:nvSpPr>
        <dsp:cNvPr id="0" name=""/>
        <dsp:cNvSpPr/>
      </dsp:nvSpPr>
      <dsp:spPr>
        <a:xfrm>
          <a:off x="3749548"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EXTRACTION OF INSIGHTS &amp; EDA</a:t>
          </a:r>
          <a:endParaRPr lang="en-IN" sz="2500" kern="1200" dirty="0">
            <a:solidFill>
              <a:srgbClr val="002060"/>
            </a:solidFill>
          </a:endParaRPr>
        </a:p>
      </dsp:txBody>
      <dsp:txXfrm>
        <a:off x="3781744" y="32196"/>
        <a:ext cx="2607471" cy="1034846"/>
      </dsp:txXfrm>
    </dsp:sp>
    <dsp:sp modelId="{A6605723-6049-4F4B-97EA-CD0BA0DDD837}">
      <dsp:nvSpPr>
        <dsp:cNvPr id="0" name=""/>
        <dsp:cNvSpPr/>
      </dsp:nvSpPr>
      <dsp:spPr>
        <a:xfrm>
          <a:off x="6678084" y="218307"/>
          <a:ext cx="544145" cy="662622"/>
        </a:xfrm>
        <a:prstGeom prst="rightArrow">
          <a:avLst>
            <a:gd name="adj1" fmla="val 60000"/>
            <a:gd name="adj2" fmla="val 50000"/>
          </a:avLst>
        </a:prstGeom>
        <a:gradFill rotWithShape="0">
          <a:gsLst>
            <a:gs pos="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6678084" y="350831"/>
        <a:ext cx="380902" cy="397574"/>
      </dsp:txXfrm>
    </dsp:sp>
    <dsp:sp modelId="{C1FB04CC-933C-48CB-93BC-CCC8CDCD952F}">
      <dsp:nvSpPr>
        <dsp:cNvPr id="0" name=""/>
        <dsp:cNvSpPr/>
      </dsp:nvSpPr>
      <dsp:spPr>
        <a:xfrm>
          <a:off x="7448102"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DATA VISUALISATION </a:t>
          </a:r>
          <a:endParaRPr lang="en-IN" sz="2500" b="1" kern="1200" dirty="0">
            <a:solidFill>
              <a:srgbClr val="002060"/>
            </a:solidFill>
          </a:endParaRPr>
        </a:p>
      </dsp:txBody>
      <dsp:txXfrm>
        <a:off x="7480298" y="32196"/>
        <a:ext cx="2607471" cy="103484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mp>
</file>

<file path=ppt/media/image11.png>
</file>

<file path=ppt/media/image12.svg>
</file>

<file path=ppt/media/image13.png>
</file>

<file path=ppt/media/image14.png>
</file>

<file path=ppt/media/image15.svg>
</file>

<file path=ppt/media/image16.png>
</file>

<file path=ppt/media/image17.tmp>
</file>

<file path=ppt/media/image18.png>
</file>

<file path=ppt/media/image19.svg>
</file>

<file path=ppt/media/image2.jpeg>
</file>

<file path=ppt/media/image20.png>
</file>

<file path=ppt/media/image21.svg>
</file>

<file path=ppt/media/image22.png>
</file>

<file path=ppt/media/image3.png>
</file>

<file path=ppt/media/image4.svg>
</file>

<file path=ppt/media/image5.png>
</file>

<file path=ppt/media/image6.svg>
</file>

<file path=ppt/media/image7.png>
</file>

<file path=ppt/media/image8.sv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CCCA0D-7837-4AF7-B0C5-A2659210FF8D}" type="datetimeFigureOut">
              <a:rPr lang="en-IN" smtClean="0"/>
              <a:t>03-03-2024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83B718-BF5E-4DFC-88AF-F2BC38FE990D}" type="slidenum">
              <a:rPr lang="en-IN" smtClean="0"/>
              <a:t>‹#›</a:t>
            </a:fld>
            <a:endParaRPr lang="en-IN"/>
          </a:p>
        </p:txBody>
      </p:sp>
    </p:spTree>
    <p:extLst>
      <p:ext uri="{BB962C8B-B14F-4D97-AF65-F5344CB8AC3E}">
        <p14:creationId xmlns:p14="http://schemas.microsoft.com/office/powerpoint/2010/main" val="811282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5746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2871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4851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5354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54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3/3/2024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5516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3/3/2024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83454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3/3/2024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176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9667345-2558-425A-8533-9BFDBCE15005}" type="datetime1">
              <a:rPr lang="en-US" smtClean="0"/>
              <a:t>3/3/2024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550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2BEA474-078D-4E9B-9B14-09A87B19DC46}" type="datetime1">
              <a:rPr lang="en-US" smtClean="0"/>
              <a:t>3/3/2024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73894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3/3/2024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178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D6E202-B606-4609-B914-27C9371A1F6D}" type="datetime1">
              <a:rPr lang="en-US" smtClean="0"/>
              <a:t>3/3/2024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2806988"/>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hyperlink" Target="https://pixabay.com/fr/illustrations/merci-note-merci-noter-message-1428147/" TargetMode="Externa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0.tmp"/><Relationship Id="rId5" Type="http://schemas.openxmlformats.org/officeDocument/2006/relationships/image" Target="../media/image9.png"/><Relationship Id="rId4" Type="http://schemas.microsoft.com/office/2017/06/relationships/model3d" Target="../media/model3d1.glb"/></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svg"/><Relationship Id="rId7" Type="http://schemas.openxmlformats.org/officeDocument/2006/relationships/diagramColors" Target="../diagrams/colors1.xml"/><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4/relationships/chartEx" Target="../charts/chartEx1.xml"/><Relationship Id="rId1" Type="http://schemas.openxmlformats.org/officeDocument/2006/relationships/slideLayout" Target="../slideLayouts/slideLayout6.xml"/><Relationship Id="rId5" Type="http://schemas.openxmlformats.org/officeDocument/2006/relationships/image" Target="../media/image15.sv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hart" Target="../charts/chart3.xml"/><Relationship Id="rId1" Type="http://schemas.openxmlformats.org/officeDocument/2006/relationships/slideLayout" Target="../slideLayouts/slideLayout6.xml"/><Relationship Id="rId5" Type="http://schemas.openxmlformats.org/officeDocument/2006/relationships/hyperlink" Target="https://creativecommons.org/licenses/by-nc/3.0/" TargetMode="External"/><Relationship Id="rId4" Type="http://schemas.openxmlformats.org/officeDocument/2006/relationships/hyperlink" Target="https://www.pngall.com/rip-png/download/28357" TargetMode="Externa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78984" y="151199"/>
            <a:ext cx="4477890" cy="1988652"/>
          </a:xfrm>
        </p:spPr>
        <p:txBody>
          <a:bodyPr>
            <a:noAutofit/>
          </a:bodyPr>
          <a:lstStyle/>
          <a:p>
            <a:r>
              <a:rPr lang="en-US" sz="4800" dirty="0"/>
              <a:t>COVID-19 </a:t>
            </a:r>
            <a:br>
              <a:rPr lang="en-US" sz="4800" dirty="0"/>
            </a:br>
            <a:r>
              <a:rPr lang="en-US" sz="4800" dirty="0"/>
              <a:t>DATA ANALYSIS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78984" y="2747875"/>
            <a:ext cx="6269347" cy="1021498"/>
          </a:xfrm>
        </p:spPr>
        <p:txBody>
          <a:bodyPr>
            <a:normAutofit fontScale="55000" lnSpcReduction="20000"/>
          </a:bodyPr>
          <a:lstStyle/>
          <a:p>
            <a:pPr algn="just"/>
            <a:r>
              <a:rPr lang="en-US" sz="2900" dirty="0">
                <a:solidFill>
                  <a:schemeClr val="tx1">
                    <a:lumMod val="85000"/>
                    <a:lumOff val="15000"/>
                  </a:schemeClr>
                </a:solidFill>
              </a:rPr>
              <a:t>The purpose of this project is to Analyze Covid19 Data to Gain Major Insights into trends, Patterns , And Factors Influencing the testing and vaccination during the </a:t>
            </a:r>
            <a:r>
              <a:rPr lang="en-US" sz="2900" dirty="0" err="1">
                <a:solidFill>
                  <a:schemeClr val="tx1">
                    <a:lumMod val="85000"/>
                    <a:lumOff val="15000"/>
                  </a:schemeClr>
                </a:solidFill>
              </a:rPr>
              <a:t>panedemic</a:t>
            </a:r>
            <a:r>
              <a:rPr lang="en-US" sz="2400" dirty="0">
                <a:solidFill>
                  <a:schemeClr val="tx1">
                    <a:lumMod val="85000"/>
                    <a:lumOff val="15000"/>
                  </a:schemeClr>
                </a:solidFill>
              </a:rPr>
              <a:t>.</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4635315" cy="6857999"/>
          </a:xfrm>
          <a:prstGeom prst="rect">
            <a:avLst/>
          </a:prstGeom>
        </p:spPr>
      </p:pic>
      <p:sp>
        <p:nvSpPr>
          <p:cNvPr id="4" name="TextBox 3">
            <a:extLst>
              <a:ext uri="{FF2B5EF4-FFF2-40B4-BE49-F238E27FC236}">
                <a16:creationId xmlns:a16="http://schemas.microsoft.com/office/drawing/2014/main" id="{6D176D16-EABC-4929-93A5-8F8D32F6FF97}"/>
              </a:ext>
            </a:extLst>
          </p:cNvPr>
          <p:cNvSpPr txBox="1"/>
          <p:nvPr/>
        </p:nvSpPr>
        <p:spPr>
          <a:xfrm>
            <a:off x="5278984" y="4448767"/>
            <a:ext cx="4314547" cy="1323439"/>
          </a:xfrm>
          <a:prstGeom prst="rect">
            <a:avLst/>
          </a:prstGeom>
          <a:noFill/>
        </p:spPr>
        <p:txBody>
          <a:bodyPr wrap="square" rtlCol="0">
            <a:spAutoFit/>
          </a:bodyPr>
          <a:lstStyle/>
          <a:p>
            <a:pPr marL="285750" indent="-285750">
              <a:buFont typeface="Wingdings" panose="05000000000000000000" pitchFamily="2" charset="2"/>
              <a:buChar char="§"/>
            </a:pPr>
            <a:r>
              <a:rPr lang="en-US" sz="1600" dirty="0">
                <a:latin typeface="Corbel" panose="020B0503020204020204" pitchFamily="34" charset="0"/>
              </a:rPr>
              <a:t>ABHILASH DESHMUKH</a:t>
            </a:r>
          </a:p>
          <a:p>
            <a:pPr marL="285750" indent="-285750">
              <a:buFont typeface="Wingdings" panose="05000000000000000000" pitchFamily="2" charset="2"/>
              <a:buChar char="§"/>
            </a:pPr>
            <a:r>
              <a:rPr lang="en-US" sz="1600" dirty="0">
                <a:latin typeface="Corbel" panose="020B0503020204020204" pitchFamily="34" charset="0"/>
              </a:rPr>
              <a:t>BHAVNA NAYAK</a:t>
            </a:r>
          </a:p>
          <a:p>
            <a:pPr marL="285750" indent="-285750">
              <a:buFont typeface="Wingdings" panose="05000000000000000000" pitchFamily="2" charset="2"/>
              <a:buChar char="§"/>
            </a:pPr>
            <a:r>
              <a:rPr lang="en-US" sz="1600" dirty="0">
                <a:latin typeface="Corbel" panose="020B0503020204020204" pitchFamily="34" charset="0"/>
              </a:rPr>
              <a:t>SHIVANSH SHARMA</a:t>
            </a:r>
          </a:p>
          <a:p>
            <a:pPr marL="285750" indent="-285750">
              <a:buFont typeface="Wingdings" panose="05000000000000000000" pitchFamily="2" charset="2"/>
              <a:buChar char="§"/>
            </a:pPr>
            <a:r>
              <a:rPr lang="en-US" sz="1600" dirty="0">
                <a:latin typeface="Corbel" panose="020B0503020204020204" pitchFamily="34" charset="0"/>
              </a:rPr>
              <a:t>ROHAN PATIL</a:t>
            </a:r>
          </a:p>
          <a:p>
            <a:pPr marL="285750" indent="-285750">
              <a:buFont typeface="Wingdings" panose="05000000000000000000" pitchFamily="2" charset="2"/>
              <a:buChar char="§"/>
            </a:pPr>
            <a:r>
              <a:rPr lang="en-US" sz="1600" dirty="0">
                <a:latin typeface="Corbel" panose="020B0503020204020204" pitchFamily="34" charset="0"/>
              </a:rPr>
              <a:t>SOURABH KUMAR ROOJ </a:t>
            </a:r>
            <a:endParaRPr lang="en-IN" sz="1600" dirty="0">
              <a:latin typeface="Corbel" panose="020B0503020204020204" pitchFamily="34" charset="0"/>
            </a:endParaRPr>
          </a:p>
        </p:txBody>
      </p:sp>
      <p:pic>
        <p:nvPicPr>
          <p:cNvPr id="8" name="Graphic 7" descr="Employee badge with solid fill">
            <a:extLst>
              <a:ext uri="{FF2B5EF4-FFF2-40B4-BE49-F238E27FC236}">
                <a16:creationId xmlns:a16="http://schemas.microsoft.com/office/drawing/2014/main" id="{A785AC0E-8F2C-41D9-BD25-4EEA317F132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31208" y="4841246"/>
            <a:ext cx="538480" cy="53848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C47C8-2065-4D20-9BBD-54BBCAE5DAC6}"/>
              </a:ext>
            </a:extLst>
          </p:cNvPr>
          <p:cNvSpPr>
            <a:spLocks noGrp="1"/>
          </p:cNvSpPr>
          <p:nvPr>
            <p:ph type="title"/>
          </p:nvPr>
        </p:nvSpPr>
        <p:spPr>
          <a:xfrm>
            <a:off x="3737498" y="0"/>
            <a:ext cx="3471169" cy="849593"/>
          </a:xfrm>
        </p:spPr>
        <p:txBody>
          <a:bodyPr/>
          <a:lstStyle/>
          <a:p>
            <a:pPr algn="just"/>
            <a:r>
              <a:rPr lang="en-US" u="sng" dirty="0"/>
              <a:t>DASH BOARD </a:t>
            </a:r>
            <a:endParaRPr lang="en-IN" u="sng" dirty="0"/>
          </a:p>
        </p:txBody>
      </p:sp>
      <p:pic>
        <p:nvPicPr>
          <p:cNvPr id="5" name="Picture 4">
            <a:extLst>
              <a:ext uri="{FF2B5EF4-FFF2-40B4-BE49-F238E27FC236}">
                <a16:creationId xmlns:a16="http://schemas.microsoft.com/office/drawing/2014/main" id="{30C456B7-9943-4E79-956F-73577E2F37C3}"/>
              </a:ext>
            </a:extLst>
          </p:cNvPr>
          <p:cNvPicPr>
            <a:picLocks noChangeAspect="1"/>
          </p:cNvPicPr>
          <p:nvPr/>
        </p:nvPicPr>
        <p:blipFill rotWithShape="1">
          <a:blip r:embed="rId2">
            <a:extLst>
              <a:ext uri="{28A0092B-C50C-407E-A947-70E740481C1C}">
                <a14:useLocalDpi xmlns:a14="http://schemas.microsoft.com/office/drawing/2010/main" val="0"/>
              </a:ext>
            </a:extLst>
          </a:blip>
          <a:srcRect l="2442" t="28900" r="1790" b="6548"/>
          <a:stretch/>
        </p:blipFill>
        <p:spPr>
          <a:xfrm>
            <a:off x="52584" y="1171852"/>
            <a:ext cx="12139416" cy="4927108"/>
          </a:xfrm>
          <a:prstGeom prst="rect">
            <a:avLst/>
          </a:prstGeom>
        </p:spPr>
      </p:pic>
    </p:spTree>
    <p:extLst>
      <p:ext uri="{BB962C8B-B14F-4D97-AF65-F5344CB8AC3E}">
        <p14:creationId xmlns:p14="http://schemas.microsoft.com/office/powerpoint/2010/main" val="3410971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B402B-63C3-4F49-896C-CB0E1B606AB4}"/>
              </a:ext>
            </a:extLst>
          </p:cNvPr>
          <p:cNvSpPr>
            <a:spLocks noGrp="1"/>
          </p:cNvSpPr>
          <p:nvPr>
            <p:ph type="title"/>
          </p:nvPr>
        </p:nvSpPr>
        <p:spPr>
          <a:xfrm>
            <a:off x="1960880" y="266283"/>
            <a:ext cx="10058400" cy="1450757"/>
          </a:xfrm>
        </p:spPr>
        <p:txBody>
          <a:bodyPr/>
          <a:lstStyle/>
          <a:p>
            <a:r>
              <a:rPr lang="en-US" dirty="0"/>
              <a:t>CONCLUSION </a:t>
            </a:r>
            <a:endParaRPr lang="en-IN" dirty="0"/>
          </a:p>
        </p:txBody>
      </p:sp>
      <p:pic>
        <p:nvPicPr>
          <p:cNvPr id="4" name="Graphic 3" descr="Checklist with solid fill">
            <a:extLst>
              <a:ext uri="{FF2B5EF4-FFF2-40B4-BE49-F238E27FC236}">
                <a16:creationId xmlns:a16="http://schemas.microsoft.com/office/drawing/2014/main" id="{85BDBC5C-BF4A-43F4-9041-53305BDE7B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7600" y="726440"/>
            <a:ext cx="914400" cy="914400"/>
          </a:xfrm>
          <a:prstGeom prst="rect">
            <a:avLst/>
          </a:prstGeom>
        </p:spPr>
      </p:pic>
      <p:sp>
        <p:nvSpPr>
          <p:cNvPr id="3" name="TextBox 2">
            <a:extLst>
              <a:ext uri="{FF2B5EF4-FFF2-40B4-BE49-F238E27FC236}">
                <a16:creationId xmlns:a16="http://schemas.microsoft.com/office/drawing/2014/main" id="{382BEA05-9EF2-439D-A4E3-CA8183577B06}"/>
              </a:ext>
            </a:extLst>
          </p:cNvPr>
          <p:cNvSpPr txBox="1"/>
          <p:nvPr/>
        </p:nvSpPr>
        <p:spPr>
          <a:xfrm>
            <a:off x="1117600" y="2008521"/>
            <a:ext cx="10689700" cy="4247317"/>
          </a:xfrm>
          <a:prstGeom prst="rect">
            <a:avLst/>
          </a:prstGeom>
          <a:noFill/>
        </p:spPr>
        <p:txBody>
          <a:bodyPr wrap="square" rtlCol="0">
            <a:spAutoFit/>
          </a:bodyPr>
          <a:lstStyle/>
          <a:p>
            <a:br>
              <a:rPr lang="en-US" dirty="0"/>
            </a:br>
            <a:r>
              <a:rPr lang="en-US" b="0" i="0" dirty="0">
                <a:solidFill>
                  <a:srgbClr val="0D0D0D"/>
                </a:solidFill>
                <a:effectLst/>
                <a:latin typeface="Söhne"/>
              </a:rPr>
              <a:t>In conclusion, the analysis of COVID-19 data underscores the profound impact of the pandemic on global health. The data highlights the resilience of healthcare systems, the importance of timely interventions, and the collaborative efforts of nations. As we navigate the aftermath, informed decision-making based on this data is crucial for effective future preparedness. The lessons learned from this unprecedented event serve as a foundation for building more robust and agile healthcare systems to address potential challenges ahead.</a:t>
            </a:r>
          </a:p>
          <a:p>
            <a:endParaRPr lang="en-US" dirty="0">
              <a:solidFill>
                <a:srgbClr val="0D0D0D"/>
              </a:solidFill>
              <a:latin typeface="Söhne"/>
            </a:endParaRPr>
          </a:p>
          <a:p>
            <a:endParaRPr lang="en-US" dirty="0">
              <a:solidFill>
                <a:srgbClr val="0D0D0D"/>
              </a:solidFill>
              <a:latin typeface="Söhne"/>
            </a:endParaRPr>
          </a:p>
          <a:p>
            <a:r>
              <a:rPr lang="en-US" dirty="0">
                <a:solidFill>
                  <a:srgbClr val="0D0D0D"/>
                </a:solidFill>
                <a:latin typeface="Söhne"/>
              </a:rPr>
              <a:t>As per our analysis -</a:t>
            </a:r>
          </a:p>
          <a:p>
            <a:pPr marL="285750" indent="-285750">
              <a:buFont typeface="Wingdings" panose="05000000000000000000" pitchFamily="2" charset="2"/>
              <a:buChar char="§"/>
            </a:pPr>
            <a:r>
              <a:rPr lang="en-US" dirty="0">
                <a:solidFill>
                  <a:srgbClr val="0D0D0D"/>
                </a:solidFill>
                <a:latin typeface="Söhne"/>
              </a:rPr>
              <a:t>The Major impacts of deaths was in Karnataka.</a:t>
            </a:r>
          </a:p>
          <a:p>
            <a:pPr marL="285750" indent="-285750">
              <a:buFont typeface="Wingdings" panose="05000000000000000000" pitchFamily="2" charset="2"/>
              <a:buChar char="§"/>
            </a:pPr>
            <a:r>
              <a:rPr lang="en-US" dirty="0">
                <a:solidFill>
                  <a:srgbClr val="0D0D0D"/>
                </a:solidFill>
                <a:latin typeface="Söhne"/>
              </a:rPr>
              <a:t>The Major cases confirmed were in Maharashtra.</a:t>
            </a:r>
          </a:p>
          <a:p>
            <a:pPr marL="285750" indent="-285750">
              <a:buFont typeface="Wingdings" panose="05000000000000000000" pitchFamily="2" charset="2"/>
              <a:buChar char="§"/>
            </a:pPr>
            <a:r>
              <a:rPr lang="en-US" dirty="0">
                <a:solidFill>
                  <a:srgbClr val="0D0D0D"/>
                </a:solidFill>
                <a:latin typeface="Söhne"/>
              </a:rPr>
              <a:t>Manipur had the lowest &amp; UP had the highest testing ratio.</a:t>
            </a:r>
          </a:p>
          <a:p>
            <a:pPr marL="285750" indent="-285750">
              <a:buFont typeface="Wingdings" panose="05000000000000000000" pitchFamily="2" charset="2"/>
              <a:buChar char="§"/>
            </a:pPr>
            <a:r>
              <a:rPr lang="en-US" dirty="0">
                <a:solidFill>
                  <a:srgbClr val="0D0D0D"/>
                </a:solidFill>
                <a:latin typeface="Söhne"/>
              </a:rPr>
              <a:t>Highest recovery rate is in Bihar state.</a:t>
            </a:r>
          </a:p>
          <a:p>
            <a:pPr marL="285750" indent="-285750">
              <a:buFont typeface="Wingdings" panose="05000000000000000000" pitchFamily="2" charset="2"/>
              <a:buChar char="§"/>
            </a:pPr>
            <a:endParaRPr lang="en-US" dirty="0">
              <a:solidFill>
                <a:srgbClr val="0D0D0D"/>
              </a:solidFill>
              <a:latin typeface="Söhne"/>
            </a:endParaRP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1465596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5B9F2-BEB7-4208-B3FB-C1573FD28DBF}"/>
              </a:ext>
            </a:extLst>
          </p:cNvPr>
          <p:cNvSpPr>
            <a:spLocks noGrp="1"/>
          </p:cNvSpPr>
          <p:nvPr>
            <p:ph type="title"/>
          </p:nvPr>
        </p:nvSpPr>
        <p:spPr>
          <a:xfrm>
            <a:off x="2235200" y="164683"/>
            <a:ext cx="10058400" cy="1450757"/>
          </a:xfrm>
        </p:spPr>
        <p:txBody>
          <a:bodyPr/>
          <a:lstStyle/>
          <a:p>
            <a:r>
              <a:rPr lang="en-US" dirty="0"/>
              <a:t>FUTURE WORK </a:t>
            </a:r>
            <a:endParaRPr lang="en-IN" dirty="0"/>
          </a:p>
        </p:txBody>
      </p:sp>
      <p:pic>
        <p:nvPicPr>
          <p:cNvPr id="4" name="Graphic 3" descr="Hourglass Finished with solid fill">
            <a:extLst>
              <a:ext uri="{FF2B5EF4-FFF2-40B4-BE49-F238E27FC236}">
                <a16:creationId xmlns:a16="http://schemas.microsoft.com/office/drawing/2014/main" id="{EEFFB302-160F-425D-9BFF-A7A9341F8D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39520" y="624840"/>
            <a:ext cx="914400" cy="914400"/>
          </a:xfrm>
          <a:prstGeom prst="rect">
            <a:avLst/>
          </a:prstGeom>
        </p:spPr>
      </p:pic>
      <p:sp>
        <p:nvSpPr>
          <p:cNvPr id="3" name="TextBox 2">
            <a:extLst>
              <a:ext uri="{FF2B5EF4-FFF2-40B4-BE49-F238E27FC236}">
                <a16:creationId xmlns:a16="http://schemas.microsoft.com/office/drawing/2014/main" id="{28CEFB53-999E-4094-9A32-AABA02E28B5C}"/>
              </a:ext>
            </a:extLst>
          </p:cNvPr>
          <p:cNvSpPr txBox="1"/>
          <p:nvPr/>
        </p:nvSpPr>
        <p:spPr>
          <a:xfrm>
            <a:off x="1136342" y="1476504"/>
            <a:ext cx="8220722" cy="5216813"/>
          </a:xfrm>
          <a:prstGeom prst="rect">
            <a:avLst/>
          </a:prstGeom>
          <a:noFill/>
        </p:spPr>
        <p:txBody>
          <a:bodyPr wrap="square" rtlCol="0">
            <a:spAutoFit/>
          </a:bodyPr>
          <a:lstStyle/>
          <a:p>
            <a:br>
              <a:rPr lang="en-US" dirty="0"/>
            </a:br>
            <a:r>
              <a:rPr lang="en-US" b="0" i="0" dirty="0">
                <a:solidFill>
                  <a:srgbClr val="0D0D0D"/>
                </a:solidFill>
                <a:effectLst/>
                <a:latin typeface="Söhne"/>
              </a:rPr>
              <a:t>Future work in COVID-19 data analysis could focus on several key areas to enhance our understanding of the pandemic and inform effective responses:</a:t>
            </a:r>
          </a:p>
          <a:p>
            <a:pPr marL="285750" indent="-285750">
              <a:buFont typeface="Wingdings" panose="05000000000000000000" pitchFamily="2" charset="2"/>
              <a:buChar char="§"/>
            </a:pPr>
            <a:endParaRPr lang="en-US" dirty="0">
              <a:solidFill>
                <a:srgbClr val="0D0D0D"/>
              </a:solidFill>
              <a:latin typeface="Söhne"/>
            </a:endParaRPr>
          </a:p>
          <a:p>
            <a:pPr marL="285750" indent="-285750">
              <a:lnSpc>
                <a:spcPct val="150000"/>
              </a:lnSpc>
              <a:buFont typeface="Wingdings" panose="05000000000000000000" pitchFamily="2" charset="2"/>
              <a:buChar char="§"/>
            </a:pPr>
            <a:r>
              <a:rPr lang="en-US" b="1" i="0" dirty="0">
                <a:solidFill>
                  <a:srgbClr val="0D0D0D"/>
                </a:solidFill>
                <a:effectLst/>
                <a:latin typeface="Söhne"/>
              </a:rPr>
              <a:t>Predictive Modeling:</a:t>
            </a:r>
            <a:r>
              <a:rPr lang="en-US" b="0" i="0" dirty="0">
                <a:solidFill>
                  <a:srgbClr val="0D0D0D"/>
                </a:solidFill>
                <a:effectLst/>
                <a:latin typeface="Söhne"/>
              </a:rPr>
              <a:t> Develop advanced predictive models to forecast disease spread, identify hotspots, and estimate healthcare resource needs.</a:t>
            </a:r>
          </a:p>
          <a:p>
            <a:pPr marL="285750" indent="-285750">
              <a:lnSpc>
                <a:spcPct val="150000"/>
              </a:lnSpc>
              <a:buFont typeface="Wingdings" panose="05000000000000000000" pitchFamily="2" charset="2"/>
              <a:buChar char="§"/>
            </a:pPr>
            <a:r>
              <a:rPr lang="en-US" b="1" i="0" dirty="0">
                <a:solidFill>
                  <a:srgbClr val="0D0D0D"/>
                </a:solidFill>
                <a:effectLst/>
                <a:latin typeface="Söhne"/>
              </a:rPr>
              <a:t>Variant Analysis:</a:t>
            </a:r>
            <a:r>
              <a:rPr lang="en-US" b="0" i="0" dirty="0">
                <a:solidFill>
                  <a:srgbClr val="0D0D0D"/>
                </a:solidFill>
                <a:effectLst/>
                <a:latin typeface="Söhne"/>
              </a:rPr>
              <a:t> Explore the impact of emerging virus variants on transmission rates, severity, and vaccine efficacy, guiding vaccine development and public health strategies.</a:t>
            </a:r>
          </a:p>
          <a:p>
            <a:pPr marL="285750" indent="-285750">
              <a:lnSpc>
                <a:spcPct val="150000"/>
              </a:lnSpc>
              <a:buFont typeface="Wingdings" panose="05000000000000000000" pitchFamily="2" charset="2"/>
              <a:buChar char="§"/>
            </a:pPr>
            <a:r>
              <a:rPr lang="en-US" b="1" i="0" dirty="0">
                <a:solidFill>
                  <a:srgbClr val="0D0D0D"/>
                </a:solidFill>
                <a:effectLst/>
                <a:latin typeface="Söhne"/>
              </a:rPr>
              <a:t>Long-Term Effects:</a:t>
            </a:r>
            <a:r>
              <a:rPr lang="en-US" b="0" i="0" dirty="0">
                <a:solidFill>
                  <a:srgbClr val="0D0D0D"/>
                </a:solidFill>
                <a:effectLst/>
                <a:latin typeface="Söhne"/>
              </a:rPr>
              <a:t> Investigate the long-term health effects of COVID-19 survivors, contributing to better post-recovery care and management.</a:t>
            </a:r>
          </a:p>
          <a:p>
            <a:pPr marL="285750" indent="-285750">
              <a:lnSpc>
                <a:spcPct val="150000"/>
              </a:lnSpc>
              <a:buFont typeface="Wingdings" panose="05000000000000000000" pitchFamily="2" charset="2"/>
              <a:buChar char="§"/>
            </a:pPr>
            <a:r>
              <a:rPr lang="en-US" b="1" i="0" dirty="0">
                <a:solidFill>
                  <a:srgbClr val="0D0D0D"/>
                </a:solidFill>
                <a:effectLst/>
                <a:latin typeface="Söhne"/>
              </a:rPr>
              <a:t>Vaccination Impact:</a:t>
            </a:r>
            <a:r>
              <a:rPr lang="en-US" b="0" i="0" dirty="0">
                <a:solidFill>
                  <a:srgbClr val="0D0D0D"/>
                </a:solidFill>
                <a:effectLst/>
                <a:latin typeface="Söhne"/>
              </a:rPr>
              <a:t> Analyze the effectiveness of vaccination campaigns, including coverage rates, vaccine breakthrough cases, and the duration of immunity.</a:t>
            </a:r>
          </a:p>
          <a:p>
            <a:pPr marL="285750" indent="-285750">
              <a:buFont typeface="Wingdings" panose="05000000000000000000" pitchFamily="2" charset="2"/>
              <a:buChar char="§"/>
            </a:pPr>
            <a:endParaRPr lang="en-IN" dirty="0"/>
          </a:p>
        </p:txBody>
      </p:sp>
      <p:pic>
        <p:nvPicPr>
          <p:cNvPr id="7" name="Picture 6">
            <a:extLst>
              <a:ext uri="{FF2B5EF4-FFF2-40B4-BE49-F238E27FC236}">
                <a16:creationId xmlns:a16="http://schemas.microsoft.com/office/drawing/2014/main" id="{19748518-9C66-43E2-A65C-D468F0AF9BF3}"/>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rot="21146012">
            <a:off x="9843338" y="3829243"/>
            <a:ext cx="2683940" cy="2781736"/>
          </a:xfrm>
          <a:prstGeom prst="rect">
            <a:avLst/>
          </a:prstGeom>
        </p:spPr>
      </p:pic>
    </p:spTree>
    <p:extLst>
      <p:ext uri="{BB962C8B-B14F-4D97-AF65-F5344CB8AC3E}">
        <p14:creationId xmlns:p14="http://schemas.microsoft.com/office/powerpoint/2010/main" val="1781731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62144-E648-4271-91A0-740150A8F65B}"/>
              </a:ext>
            </a:extLst>
          </p:cNvPr>
          <p:cNvSpPr>
            <a:spLocks noGrp="1"/>
          </p:cNvSpPr>
          <p:nvPr>
            <p:ph type="title"/>
          </p:nvPr>
        </p:nvSpPr>
        <p:spPr>
          <a:xfrm>
            <a:off x="2021840" y="384924"/>
            <a:ext cx="10058400" cy="1450757"/>
          </a:xfrm>
        </p:spPr>
        <p:txBody>
          <a:bodyPr/>
          <a:lstStyle/>
          <a:p>
            <a:r>
              <a:rPr lang="en-US" dirty="0"/>
              <a:t>INTRODUCTION</a:t>
            </a:r>
            <a:endParaRPr lang="en-IN" dirty="0"/>
          </a:p>
        </p:txBody>
      </p:sp>
      <p:sp>
        <p:nvSpPr>
          <p:cNvPr id="3" name="TextBox 2">
            <a:extLst>
              <a:ext uri="{FF2B5EF4-FFF2-40B4-BE49-F238E27FC236}">
                <a16:creationId xmlns:a16="http://schemas.microsoft.com/office/drawing/2014/main" id="{0AF6FDFA-195F-490E-836E-08E9820FD652}"/>
              </a:ext>
            </a:extLst>
          </p:cNvPr>
          <p:cNvSpPr txBox="1"/>
          <p:nvPr/>
        </p:nvSpPr>
        <p:spPr>
          <a:xfrm>
            <a:off x="914400" y="1940560"/>
            <a:ext cx="9865360" cy="4524315"/>
          </a:xfrm>
          <a:prstGeom prst="rect">
            <a:avLst/>
          </a:prstGeom>
          <a:noFill/>
        </p:spPr>
        <p:txBody>
          <a:bodyPr wrap="square" rtlCol="0">
            <a:spAutoFit/>
          </a:bodyPr>
          <a:lstStyle/>
          <a:p>
            <a:pPr algn="just">
              <a:lnSpc>
                <a:spcPct val="150000"/>
              </a:lnSpc>
            </a:pPr>
            <a:r>
              <a:rPr lang="en-US" b="0" i="0" dirty="0">
                <a:solidFill>
                  <a:srgbClr val="0D0D0D"/>
                </a:solidFill>
                <a:effectLst/>
                <a:latin typeface="Sohne"/>
              </a:rPr>
              <a:t>Our dataset comprises comprehensive information on the spread of the virus, including infection rates, mortality rates, vaccination coverage, and various demographic factors. The objective of our project is to extract meaningful insights that can inform effective strategies for managing and mitigating the impact of the pandemic.</a:t>
            </a:r>
          </a:p>
          <a:p>
            <a:pPr algn="l">
              <a:lnSpc>
                <a:spcPct val="150000"/>
              </a:lnSpc>
            </a:pPr>
            <a:endParaRPr lang="en-US" b="0" i="0" dirty="0">
              <a:solidFill>
                <a:srgbClr val="0D0D0D"/>
              </a:solidFill>
              <a:effectLst/>
              <a:latin typeface="Sohne"/>
            </a:endParaRPr>
          </a:p>
          <a:p>
            <a:pPr algn="just">
              <a:lnSpc>
                <a:spcPct val="150000"/>
              </a:lnSpc>
            </a:pPr>
            <a:r>
              <a:rPr lang="en-US" b="0" i="0" dirty="0">
                <a:solidFill>
                  <a:srgbClr val="0D0D0D"/>
                </a:solidFill>
                <a:effectLst/>
                <a:latin typeface="Sohne"/>
              </a:rPr>
              <a:t>In the next few minutes, we will navigate through the intricacies of this dataset, aiming to uncover hidden trends, disparities, and potential areas for intervention. The significance of this analysis cannot be overstated, as it not only aids in understanding the current state of affairs but also lays the groundwork for evidence-based decision-making in the ongoing battle against COVID-19.</a:t>
            </a:r>
          </a:p>
          <a:p>
            <a:pPr algn="l">
              <a:lnSpc>
                <a:spcPct val="150000"/>
              </a:lnSpc>
            </a:pPr>
            <a:r>
              <a:rPr lang="en-US" b="0" i="0" dirty="0">
                <a:solidFill>
                  <a:srgbClr val="0D0D0D"/>
                </a:solidFill>
                <a:effectLst/>
                <a:latin typeface="Sohne"/>
              </a:rPr>
              <a:t>.</a:t>
            </a:r>
          </a:p>
          <a:p>
            <a:endParaRPr lang="en-IN" dirty="0"/>
          </a:p>
        </p:txBody>
      </p:sp>
      <p:pic>
        <p:nvPicPr>
          <p:cNvPr id="9" name="Graphic 8" descr="Document with solid fill">
            <a:extLst>
              <a:ext uri="{FF2B5EF4-FFF2-40B4-BE49-F238E27FC236}">
                <a16:creationId xmlns:a16="http://schemas.microsoft.com/office/drawing/2014/main" id="{358674B4-D473-468A-B17B-A5C6FCFB8BE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7440" y="816402"/>
            <a:ext cx="914400" cy="914400"/>
          </a:xfrm>
          <a:prstGeom prst="rect">
            <a:avLst/>
          </a:prstGeom>
        </p:spPr>
      </p:pic>
    </p:spTree>
    <p:extLst>
      <p:ext uri="{BB962C8B-B14F-4D97-AF65-F5344CB8AC3E}">
        <p14:creationId xmlns:p14="http://schemas.microsoft.com/office/powerpoint/2010/main" val="2162859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BC93C-B099-41BE-8C63-A1DE1E2D4E8A}"/>
              </a:ext>
            </a:extLst>
          </p:cNvPr>
          <p:cNvSpPr>
            <a:spLocks noGrp="1"/>
          </p:cNvSpPr>
          <p:nvPr>
            <p:ph type="title"/>
          </p:nvPr>
        </p:nvSpPr>
        <p:spPr>
          <a:xfrm>
            <a:off x="2011680" y="317083"/>
            <a:ext cx="10058400" cy="1450757"/>
          </a:xfrm>
        </p:spPr>
        <p:txBody>
          <a:bodyPr/>
          <a:lstStyle/>
          <a:p>
            <a:r>
              <a:rPr lang="en-US" dirty="0"/>
              <a:t>DATASET OVERVIEW</a:t>
            </a:r>
            <a:endParaRPr lang="en-IN" dirty="0"/>
          </a:p>
        </p:txBody>
      </p:sp>
      <p:sp>
        <p:nvSpPr>
          <p:cNvPr id="3" name="TextBox 2">
            <a:extLst>
              <a:ext uri="{FF2B5EF4-FFF2-40B4-BE49-F238E27FC236}">
                <a16:creationId xmlns:a16="http://schemas.microsoft.com/office/drawing/2014/main" id="{0DE22BCD-9445-4C11-95F5-117CA94D55C5}"/>
              </a:ext>
            </a:extLst>
          </p:cNvPr>
          <p:cNvSpPr txBox="1"/>
          <p:nvPr/>
        </p:nvSpPr>
        <p:spPr>
          <a:xfrm>
            <a:off x="1097280" y="1595120"/>
            <a:ext cx="5557520" cy="4484626"/>
          </a:xfrm>
          <a:prstGeom prst="rect">
            <a:avLst/>
          </a:prstGeom>
          <a:noFill/>
        </p:spPr>
        <p:txBody>
          <a:bodyPr wrap="square" rtlCol="0">
            <a:spAutoFit/>
          </a:bodyPr>
          <a:lstStyle/>
          <a:p>
            <a:pPr algn="just">
              <a:lnSpc>
                <a:spcPct val="150000"/>
              </a:lnSpc>
            </a:pPr>
            <a:br>
              <a:rPr lang="en-US" sz="1600" dirty="0"/>
            </a:br>
            <a:r>
              <a:rPr lang="en-US" sz="1600" b="0" i="0" dirty="0">
                <a:solidFill>
                  <a:srgbClr val="0D0D0D"/>
                </a:solidFill>
                <a:effectLst/>
                <a:latin typeface="Söhne"/>
              </a:rPr>
              <a:t>Our COVID-19 dataset encapsulates a wealth of information, encompassing global infection and mortality rates, vaccination coverage, regional demographics, and time-series data. Collected from authoritative sources, it spans various geographic regions and demographic categories. The dataset's richness allows for a nuanced exploration of the pandemic's multifaceted impacts, offering a panoramic view of the virus's trajectory. This diverse and comprehensive compilation equips us with the necessary tools to dissect patterns, identify outliers, and derive actionable insights crucial for effective public health responses and decision-making.</a:t>
            </a:r>
            <a:endParaRPr lang="en-IN" sz="1600" dirty="0"/>
          </a:p>
        </p:txBody>
      </p:sp>
      <p:pic>
        <p:nvPicPr>
          <p:cNvPr id="6" name="Graphic 5" descr="Newspaper with solid fill">
            <a:extLst>
              <a:ext uri="{FF2B5EF4-FFF2-40B4-BE49-F238E27FC236}">
                <a16:creationId xmlns:a16="http://schemas.microsoft.com/office/drawing/2014/main" id="{E73E4B28-ADCC-4A21-983B-E2CAC7394FD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63399" y="585678"/>
            <a:ext cx="1182162" cy="1182162"/>
          </a:xfrm>
          <a:prstGeom prst="rect">
            <a:avLst/>
          </a:prstGeom>
        </p:spPr>
      </p:pic>
      <mc:AlternateContent xmlns:mc="http://schemas.openxmlformats.org/markup-compatibility/2006">
        <mc:Choice xmlns:am3d="http://schemas.microsoft.com/office/drawing/2017/model3d" Requires="am3d">
          <p:graphicFrame>
            <p:nvGraphicFramePr>
              <p:cNvPr id="8" name="3D Model 7" descr="Cloud Database">
                <a:extLst>
                  <a:ext uri="{FF2B5EF4-FFF2-40B4-BE49-F238E27FC236}">
                    <a16:creationId xmlns:a16="http://schemas.microsoft.com/office/drawing/2014/main" id="{9029DEE6-EC83-4058-8410-1447EFB2A95E}"/>
                  </a:ext>
                </a:extLst>
              </p:cNvPr>
              <p:cNvGraphicFramePr>
                <a:graphicFrameLocks noChangeAspect="1"/>
              </p:cNvGraphicFramePr>
              <p:nvPr>
                <p:extLst>
                  <p:ext uri="{D42A27DB-BD31-4B8C-83A1-F6EECF244321}">
                    <p14:modId xmlns:p14="http://schemas.microsoft.com/office/powerpoint/2010/main" val="101693341"/>
                  </p:ext>
                </p:extLst>
              </p:nvPr>
            </p:nvGraphicFramePr>
            <p:xfrm>
              <a:off x="10720674" y="5441947"/>
              <a:ext cx="1471326" cy="1614173"/>
            </p:xfrm>
            <a:graphic>
              <a:graphicData uri="http://schemas.microsoft.com/office/drawing/2017/model3d">
                <am3d:model3d r:embed="rId4">
                  <am3d:spPr>
                    <a:xfrm>
                      <a:off x="0" y="0"/>
                      <a:ext cx="1471326" cy="1614173"/>
                    </a:xfrm>
                    <a:prstGeom prst="rect">
                      <a:avLst/>
                    </a:prstGeom>
                  </am3d:spPr>
                  <am3d:camera>
                    <am3d:pos x="0" y="0" z="75336453"/>
                    <am3d:up dx="0" dy="36000000" dz="0"/>
                    <am3d:lookAt x="0" y="0" z="0"/>
                    <am3d:perspective fov="2700000"/>
                  </am3d:camera>
                  <am3d:trans>
                    <am3d:meterPerModelUnit n="129697" d="1000000"/>
                    <am3d:preTrans dx="1147748" dy="-16466351" dz="-955141"/>
                    <am3d:scale>
                      <am3d:sx n="1000000" d="1000000"/>
                      <am3d:sy n="1000000" d="1000000"/>
                      <am3d:sz n="1000000" d="1000000"/>
                    </am3d:scale>
                    <am3d:rot/>
                    <am3d:postTrans dx="0" dy="0" dz="0"/>
                  </am3d:trans>
                  <am3d:raster rName="Office3DRenderer" rVer="16.0.8326">
                    <am3d:blip r:embed="rId5"/>
                  </am3d:raster>
                  <am3d:objViewport viewportSz="27093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Cloud Database">
                <a:extLst>
                  <a:ext uri="{FF2B5EF4-FFF2-40B4-BE49-F238E27FC236}">
                    <a16:creationId xmlns:a16="http://schemas.microsoft.com/office/drawing/2014/main" id="{9029DEE6-EC83-4058-8410-1447EFB2A95E}"/>
                  </a:ext>
                </a:extLst>
              </p:cNvPr>
              <p:cNvPicPr>
                <a:picLocks noGrp="1" noRot="1" noChangeAspect="1" noMove="1" noResize="1" noEditPoints="1" noAdjustHandles="1" noChangeArrowheads="1" noChangeShapeType="1" noCrop="1"/>
              </p:cNvPicPr>
              <p:nvPr/>
            </p:nvPicPr>
            <p:blipFill>
              <a:blip r:embed="rId5"/>
              <a:stretch>
                <a:fillRect/>
              </a:stretch>
            </p:blipFill>
            <p:spPr>
              <a:xfrm>
                <a:off x="10720674" y="5441947"/>
                <a:ext cx="1471326" cy="1614173"/>
              </a:xfrm>
              <a:prstGeom prst="rect">
                <a:avLst/>
              </a:prstGeom>
            </p:spPr>
          </p:pic>
        </mc:Fallback>
      </mc:AlternateContent>
      <p:pic>
        <p:nvPicPr>
          <p:cNvPr id="5" name="Picture 4">
            <a:extLst>
              <a:ext uri="{FF2B5EF4-FFF2-40B4-BE49-F238E27FC236}">
                <a16:creationId xmlns:a16="http://schemas.microsoft.com/office/drawing/2014/main" id="{B7685296-884D-4253-A46D-0EABEED5329D}"/>
              </a:ext>
            </a:extLst>
          </p:cNvPr>
          <p:cNvPicPr>
            <a:picLocks noChangeAspect="1"/>
          </p:cNvPicPr>
          <p:nvPr/>
        </p:nvPicPr>
        <p:blipFill rotWithShape="1">
          <a:blip r:embed="rId6">
            <a:extLst>
              <a:ext uri="{28A0092B-C50C-407E-A947-70E740481C1C}">
                <a14:useLocalDpi xmlns:a14="http://schemas.microsoft.com/office/drawing/2010/main" val="0"/>
              </a:ext>
            </a:extLst>
          </a:blip>
          <a:srcRect l="729" t="27076" r="3155" b="6873"/>
          <a:stretch/>
        </p:blipFill>
        <p:spPr>
          <a:xfrm>
            <a:off x="7040880" y="1902102"/>
            <a:ext cx="4119239" cy="2510100"/>
          </a:xfrm>
          <a:prstGeom prst="rect">
            <a:avLst/>
          </a:prstGeom>
        </p:spPr>
      </p:pic>
      <p:sp>
        <p:nvSpPr>
          <p:cNvPr id="9" name="TextBox 8">
            <a:extLst>
              <a:ext uri="{FF2B5EF4-FFF2-40B4-BE49-F238E27FC236}">
                <a16:creationId xmlns:a16="http://schemas.microsoft.com/office/drawing/2014/main" id="{B8FFEAB2-5E64-4DD0-8674-921D12EA1646}"/>
              </a:ext>
            </a:extLst>
          </p:cNvPr>
          <p:cNvSpPr txBox="1"/>
          <p:nvPr/>
        </p:nvSpPr>
        <p:spPr>
          <a:xfrm>
            <a:off x="7050645" y="4546464"/>
            <a:ext cx="3833378" cy="2031325"/>
          </a:xfrm>
          <a:prstGeom prst="rect">
            <a:avLst/>
          </a:prstGeom>
          <a:noFill/>
        </p:spPr>
        <p:txBody>
          <a:bodyPr wrap="square" rtlCol="0">
            <a:spAutoFit/>
          </a:bodyPr>
          <a:lstStyle/>
          <a:p>
            <a:r>
              <a:rPr lang="en-US" dirty="0"/>
              <a:t>The major Column includes –</a:t>
            </a:r>
          </a:p>
          <a:p>
            <a:pPr marL="285750" indent="-285750">
              <a:buFont typeface="Wingdings" panose="05000000000000000000" pitchFamily="2" charset="2"/>
              <a:buChar char="Ø"/>
            </a:pPr>
            <a:r>
              <a:rPr lang="en-US" dirty="0"/>
              <a:t>State Name </a:t>
            </a:r>
          </a:p>
          <a:p>
            <a:pPr marL="285750" indent="-285750">
              <a:buFont typeface="Wingdings" panose="05000000000000000000" pitchFamily="2" charset="2"/>
              <a:buChar char="Ø"/>
            </a:pPr>
            <a:r>
              <a:rPr lang="en-US" dirty="0"/>
              <a:t>District Name </a:t>
            </a:r>
          </a:p>
          <a:p>
            <a:pPr marL="285750" indent="-285750">
              <a:buFont typeface="Wingdings" panose="05000000000000000000" pitchFamily="2" charset="2"/>
              <a:buChar char="Ø"/>
            </a:pPr>
            <a:r>
              <a:rPr lang="en-US" dirty="0"/>
              <a:t>Confirmed Cases </a:t>
            </a:r>
          </a:p>
          <a:p>
            <a:pPr marL="285750" indent="-285750">
              <a:buFont typeface="Wingdings" panose="05000000000000000000" pitchFamily="2" charset="2"/>
              <a:buChar char="Ø"/>
            </a:pPr>
            <a:r>
              <a:rPr lang="en-US" dirty="0"/>
              <a:t>Tested Cases</a:t>
            </a:r>
          </a:p>
          <a:p>
            <a:pPr marL="285750" indent="-285750">
              <a:buFont typeface="Wingdings" panose="05000000000000000000" pitchFamily="2" charset="2"/>
              <a:buChar char="Ø"/>
            </a:pPr>
            <a:r>
              <a:rPr lang="en-US" dirty="0"/>
              <a:t>Vaccinated 1&amp;2</a:t>
            </a: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439888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4291F-93D0-48AD-A131-71A596793811}"/>
              </a:ext>
            </a:extLst>
          </p:cNvPr>
          <p:cNvSpPr>
            <a:spLocks noGrp="1"/>
          </p:cNvSpPr>
          <p:nvPr>
            <p:ph type="title"/>
          </p:nvPr>
        </p:nvSpPr>
        <p:spPr>
          <a:xfrm>
            <a:off x="2159000" y="310374"/>
            <a:ext cx="10058400" cy="1450757"/>
          </a:xfrm>
        </p:spPr>
        <p:txBody>
          <a:bodyPr/>
          <a:lstStyle/>
          <a:p>
            <a:r>
              <a:rPr lang="en-IN" dirty="0">
                <a:effectLst/>
              </a:rPr>
              <a:t>METHEDOLOGY</a:t>
            </a:r>
            <a:endParaRPr lang="en-IN" dirty="0"/>
          </a:p>
        </p:txBody>
      </p:sp>
      <p:sp>
        <p:nvSpPr>
          <p:cNvPr id="3" name="TextBox 2">
            <a:extLst>
              <a:ext uri="{FF2B5EF4-FFF2-40B4-BE49-F238E27FC236}">
                <a16:creationId xmlns:a16="http://schemas.microsoft.com/office/drawing/2014/main" id="{AD8D3C9E-3BB5-48C2-BC45-255F8BB7EE46}"/>
              </a:ext>
            </a:extLst>
          </p:cNvPr>
          <p:cNvSpPr txBox="1"/>
          <p:nvPr/>
        </p:nvSpPr>
        <p:spPr>
          <a:xfrm>
            <a:off x="665480" y="3464531"/>
            <a:ext cx="2895600" cy="1900777"/>
          </a:xfrm>
          <a:prstGeom prst="rect">
            <a:avLst/>
          </a:prstGeom>
          <a:noFill/>
        </p:spPr>
        <p:txBody>
          <a:bodyPr wrap="square" rtlCol="0">
            <a:spAutoFit/>
          </a:bodyPr>
          <a:lstStyle/>
          <a:p>
            <a:pPr>
              <a:lnSpc>
                <a:spcPct val="150000"/>
              </a:lnSpc>
            </a:pPr>
            <a:r>
              <a:rPr lang="en-US" sz="1600" b="0" i="0" dirty="0">
                <a:solidFill>
                  <a:srgbClr val="0D0D0D"/>
                </a:solidFill>
                <a:effectLst/>
                <a:latin typeface="Sohne"/>
              </a:rPr>
              <a:t>Python facilitates advanced statistical modeling, data manipulation, and visualization through libraries like Pandas, NumPy, and Matplotlib</a:t>
            </a:r>
            <a:endParaRPr lang="en-IN" sz="1600" dirty="0">
              <a:latin typeface="Sohne"/>
            </a:endParaRPr>
          </a:p>
        </p:txBody>
      </p:sp>
      <p:sp>
        <p:nvSpPr>
          <p:cNvPr id="5" name="TextBox 4">
            <a:extLst>
              <a:ext uri="{FF2B5EF4-FFF2-40B4-BE49-F238E27FC236}">
                <a16:creationId xmlns:a16="http://schemas.microsoft.com/office/drawing/2014/main" id="{EBEA10C3-9192-47DB-BCE6-1C52A5BF2F45}"/>
              </a:ext>
            </a:extLst>
          </p:cNvPr>
          <p:cNvSpPr txBox="1"/>
          <p:nvPr/>
        </p:nvSpPr>
        <p:spPr>
          <a:xfrm>
            <a:off x="4409441" y="3464531"/>
            <a:ext cx="2316480" cy="2268634"/>
          </a:xfrm>
          <a:prstGeom prst="rect">
            <a:avLst/>
          </a:prstGeom>
          <a:noFill/>
        </p:spPr>
        <p:txBody>
          <a:bodyPr wrap="square" rtlCol="0">
            <a:spAutoFit/>
          </a:bodyPr>
          <a:lstStyle/>
          <a:p>
            <a:pPr algn="ctr">
              <a:lnSpc>
                <a:spcPct val="150000"/>
              </a:lnSpc>
            </a:pPr>
            <a:r>
              <a:rPr lang="en-US" sz="1600" b="0" i="0" dirty="0">
                <a:solidFill>
                  <a:srgbClr val="0D0D0D"/>
                </a:solidFill>
                <a:effectLst/>
                <a:latin typeface="Söhne"/>
              </a:rPr>
              <a:t>SQL is leveraged for efficient data querying and aggregation, ensuring seamless integration of diverse datasets. </a:t>
            </a:r>
            <a:endParaRPr lang="en-IN" sz="1600" dirty="0"/>
          </a:p>
        </p:txBody>
      </p:sp>
      <p:sp>
        <p:nvSpPr>
          <p:cNvPr id="7" name="TextBox 6">
            <a:extLst>
              <a:ext uri="{FF2B5EF4-FFF2-40B4-BE49-F238E27FC236}">
                <a16:creationId xmlns:a16="http://schemas.microsoft.com/office/drawing/2014/main" id="{9C1A7EE7-BF65-4707-A28A-7BA5776576AA}"/>
              </a:ext>
            </a:extLst>
          </p:cNvPr>
          <p:cNvSpPr txBox="1"/>
          <p:nvPr/>
        </p:nvSpPr>
        <p:spPr>
          <a:xfrm>
            <a:off x="7752080" y="3429000"/>
            <a:ext cx="3774440" cy="1940531"/>
          </a:xfrm>
          <a:prstGeom prst="rect">
            <a:avLst/>
          </a:prstGeom>
          <a:noFill/>
        </p:spPr>
        <p:txBody>
          <a:bodyPr wrap="square" rtlCol="0">
            <a:spAutoFit/>
          </a:bodyPr>
          <a:lstStyle/>
          <a:p>
            <a:pPr>
              <a:lnSpc>
                <a:spcPct val="150000"/>
              </a:lnSpc>
            </a:pPr>
            <a:r>
              <a:rPr lang="en-US" sz="1600" b="0" i="0" dirty="0">
                <a:solidFill>
                  <a:srgbClr val="0D0D0D"/>
                </a:solidFill>
                <a:effectLst/>
                <a:latin typeface="Söhne"/>
              </a:rPr>
              <a:t>Excel serves as a versatile tool for exploratory data analysis, pivot tables, and graphical representation , to extract meaningful insights from the COVID-19 dataset with precision and agility</a:t>
            </a:r>
            <a:r>
              <a:rPr lang="en-US" b="0" i="0" dirty="0">
                <a:solidFill>
                  <a:srgbClr val="0D0D0D"/>
                </a:solidFill>
                <a:effectLst/>
                <a:latin typeface="Söhne"/>
              </a:rPr>
              <a:t>.</a:t>
            </a:r>
            <a:endParaRPr lang="en-IN" dirty="0"/>
          </a:p>
        </p:txBody>
      </p:sp>
      <p:pic>
        <p:nvPicPr>
          <p:cNvPr id="14" name="Graphic 13" descr="Atom with solid fill">
            <a:extLst>
              <a:ext uri="{FF2B5EF4-FFF2-40B4-BE49-F238E27FC236}">
                <a16:creationId xmlns:a16="http://schemas.microsoft.com/office/drawing/2014/main" id="{4C7A3112-9A06-41CB-B64A-210749808F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4600" y="880634"/>
            <a:ext cx="914400" cy="914400"/>
          </a:xfrm>
          <a:prstGeom prst="rect">
            <a:avLst/>
          </a:prstGeom>
        </p:spPr>
      </p:pic>
      <p:graphicFrame>
        <p:nvGraphicFramePr>
          <p:cNvPr id="10" name="Diagram 9">
            <a:extLst>
              <a:ext uri="{FF2B5EF4-FFF2-40B4-BE49-F238E27FC236}">
                <a16:creationId xmlns:a16="http://schemas.microsoft.com/office/drawing/2014/main" id="{4323058C-98F0-449A-A806-0B6F815D6990}"/>
              </a:ext>
            </a:extLst>
          </p:cNvPr>
          <p:cNvGraphicFramePr/>
          <p:nvPr>
            <p:extLst>
              <p:ext uri="{D42A27DB-BD31-4B8C-83A1-F6EECF244321}">
                <p14:modId xmlns:p14="http://schemas.microsoft.com/office/powerpoint/2010/main" val="103117098"/>
              </p:ext>
            </p:extLst>
          </p:nvPr>
        </p:nvGraphicFramePr>
        <p:xfrm>
          <a:off x="553264" y="2027681"/>
          <a:ext cx="10170961" cy="10992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36984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DF9F9-E3A5-4493-A908-70FCAD234279}"/>
              </a:ext>
            </a:extLst>
          </p:cNvPr>
          <p:cNvSpPr>
            <a:spLocks noGrp="1"/>
          </p:cNvSpPr>
          <p:nvPr>
            <p:ph type="title"/>
          </p:nvPr>
        </p:nvSpPr>
        <p:spPr>
          <a:xfrm>
            <a:off x="4092605" y="180072"/>
            <a:ext cx="3187084" cy="787594"/>
          </a:xfrm>
        </p:spPr>
        <p:txBody>
          <a:bodyPr>
            <a:normAutofit/>
          </a:bodyPr>
          <a:lstStyle/>
          <a:p>
            <a:pPr algn="just"/>
            <a:r>
              <a:rPr lang="en-US" u="sng" dirty="0">
                <a:cs typeface="Arial" panose="020B0604020202020204" pitchFamily="34" charset="0"/>
              </a:rPr>
              <a:t>INSIGHT - 1</a:t>
            </a:r>
            <a:endParaRPr lang="en-IN" u="sng" dirty="0">
              <a:cs typeface="Arial" panose="020B0604020202020204" pitchFamily="34" charset="0"/>
            </a:endParaRPr>
          </a:p>
        </p:txBody>
      </p:sp>
      <p:graphicFrame>
        <p:nvGraphicFramePr>
          <p:cNvPr id="4" name="Chart 3">
            <a:extLst>
              <a:ext uri="{FF2B5EF4-FFF2-40B4-BE49-F238E27FC236}">
                <a16:creationId xmlns:a16="http://schemas.microsoft.com/office/drawing/2014/main" id="{37E14337-EC15-4F73-A53C-03A5E681C5DC}"/>
              </a:ext>
            </a:extLst>
          </p:cNvPr>
          <p:cNvGraphicFramePr>
            <a:graphicFrameLocks/>
          </p:cNvGraphicFramePr>
          <p:nvPr>
            <p:extLst>
              <p:ext uri="{D42A27DB-BD31-4B8C-83A1-F6EECF244321}">
                <p14:modId xmlns:p14="http://schemas.microsoft.com/office/powerpoint/2010/main" val="895102383"/>
              </p:ext>
            </p:extLst>
          </p:nvPr>
        </p:nvGraphicFramePr>
        <p:xfrm>
          <a:off x="1" y="1038687"/>
          <a:ext cx="12191999" cy="429679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D401A8BC-7FBC-4DB9-8EB8-6045CA205205}"/>
              </a:ext>
            </a:extLst>
          </p:cNvPr>
          <p:cNvSpPr txBox="1"/>
          <p:nvPr/>
        </p:nvSpPr>
        <p:spPr>
          <a:xfrm>
            <a:off x="1047565" y="5406501"/>
            <a:ext cx="9756559" cy="923330"/>
          </a:xfrm>
          <a:prstGeom prst="rect">
            <a:avLst/>
          </a:prstGeom>
          <a:noFill/>
        </p:spPr>
        <p:txBody>
          <a:bodyPr wrap="square" rtlCol="0">
            <a:spAutoFit/>
          </a:bodyPr>
          <a:lstStyle/>
          <a:p>
            <a:r>
              <a:rPr lang="en-US" dirty="0"/>
              <a:t>This insights refers to the </a:t>
            </a:r>
            <a:r>
              <a:rPr lang="en-US" b="1" dirty="0"/>
              <a:t>TESTING RATIO </a:t>
            </a:r>
            <a:r>
              <a:rPr lang="en-US" dirty="0"/>
              <a:t>between every state. And it concludes that UP has the highest ratio whereas Manipur has the lowest </a:t>
            </a:r>
            <a:r>
              <a:rPr lang="en-US" dirty="0" err="1"/>
              <a:t>ratio.”</a:t>
            </a:r>
            <a:r>
              <a:rPr lang="en-US" b="1" i="0" dirty="0" err="1">
                <a:solidFill>
                  <a:srgbClr val="0D0D0D"/>
                </a:solidFill>
                <a:effectLst/>
                <a:latin typeface="Söhne"/>
              </a:rPr>
              <a:t>The</a:t>
            </a:r>
            <a:r>
              <a:rPr lang="en-US" b="1" i="0" dirty="0">
                <a:solidFill>
                  <a:srgbClr val="0D0D0D"/>
                </a:solidFill>
                <a:effectLst/>
                <a:latin typeface="Söhne"/>
              </a:rPr>
              <a:t> testing ratio might refer to the ratio of the number of tests conducted to the population size or the number of positive cases</a:t>
            </a:r>
            <a:r>
              <a:rPr lang="en-US" b="0" i="0" dirty="0">
                <a:solidFill>
                  <a:srgbClr val="0D0D0D"/>
                </a:solidFill>
                <a:effectLst/>
                <a:latin typeface="Söhne"/>
              </a:rPr>
              <a:t>.”</a:t>
            </a:r>
            <a:endParaRPr lang="en-IN" dirty="0"/>
          </a:p>
        </p:txBody>
      </p:sp>
    </p:spTree>
    <p:extLst>
      <p:ext uri="{BB962C8B-B14F-4D97-AF65-F5344CB8AC3E}">
        <p14:creationId xmlns:p14="http://schemas.microsoft.com/office/powerpoint/2010/main" val="200363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3B1D-3910-4EEA-A85B-A1A64B81EB0F}"/>
              </a:ext>
            </a:extLst>
          </p:cNvPr>
          <p:cNvSpPr>
            <a:spLocks noGrp="1"/>
          </p:cNvSpPr>
          <p:nvPr>
            <p:ph type="title"/>
          </p:nvPr>
        </p:nvSpPr>
        <p:spPr>
          <a:xfrm>
            <a:off x="7341832" y="378042"/>
            <a:ext cx="3783367" cy="1450757"/>
          </a:xfrm>
        </p:spPr>
        <p:txBody>
          <a:bodyPr/>
          <a:lstStyle/>
          <a:p>
            <a:r>
              <a:rPr lang="en-US" u="sng" dirty="0">
                <a:cs typeface="Arial" panose="020B0604020202020204" pitchFamily="34" charset="0"/>
              </a:rPr>
              <a:t>INSIGHT - 2</a:t>
            </a:r>
            <a:endParaRPr lang="en-IN" u="sng" dirty="0">
              <a:cs typeface="Arial" panose="020B0604020202020204" pitchFamily="34" charset="0"/>
            </a:endParaRPr>
          </a:p>
        </p:txBody>
      </p:sp>
      <p:graphicFrame>
        <p:nvGraphicFramePr>
          <p:cNvPr id="5" name="Chart 4">
            <a:extLst>
              <a:ext uri="{FF2B5EF4-FFF2-40B4-BE49-F238E27FC236}">
                <a16:creationId xmlns:a16="http://schemas.microsoft.com/office/drawing/2014/main" id="{BE5F5B4A-18A5-4D1A-88C0-A5EF48AB14CA}"/>
              </a:ext>
            </a:extLst>
          </p:cNvPr>
          <p:cNvGraphicFramePr>
            <a:graphicFrameLocks/>
          </p:cNvGraphicFramePr>
          <p:nvPr>
            <p:extLst>
              <p:ext uri="{D42A27DB-BD31-4B8C-83A1-F6EECF244321}">
                <p14:modId xmlns:p14="http://schemas.microsoft.com/office/powerpoint/2010/main" val="2414224119"/>
              </p:ext>
            </p:extLst>
          </p:nvPr>
        </p:nvGraphicFramePr>
        <p:xfrm>
          <a:off x="781236" y="1225117"/>
          <a:ext cx="5548544" cy="511353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E0D49259-D1CC-4D2C-BBC7-69042CE744CF}"/>
              </a:ext>
            </a:extLst>
          </p:cNvPr>
          <p:cNvSpPr txBox="1"/>
          <p:nvPr/>
        </p:nvSpPr>
        <p:spPr>
          <a:xfrm>
            <a:off x="7466120" y="2957027"/>
            <a:ext cx="4048217" cy="1754326"/>
          </a:xfrm>
          <a:prstGeom prst="rect">
            <a:avLst/>
          </a:prstGeom>
          <a:noFill/>
        </p:spPr>
        <p:txBody>
          <a:bodyPr wrap="square" rtlCol="0">
            <a:spAutoFit/>
          </a:bodyPr>
          <a:lstStyle/>
          <a:p>
            <a:r>
              <a:rPr lang="en-US" dirty="0">
                <a:solidFill>
                  <a:srgbClr val="0D0D0D"/>
                </a:solidFill>
                <a:latin typeface="Söhne"/>
              </a:rPr>
              <a:t>T</a:t>
            </a:r>
            <a:r>
              <a:rPr lang="en-US" b="0" i="0" dirty="0">
                <a:solidFill>
                  <a:srgbClr val="0D0D0D"/>
                </a:solidFill>
                <a:effectLst/>
                <a:latin typeface="Söhne"/>
              </a:rPr>
              <a:t>he </a:t>
            </a:r>
            <a:r>
              <a:rPr lang="en-US" b="1" i="0" dirty="0">
                <a:solidFill>
                  <a:srgbClr val="0D0D0D"/>
                </a:solidFill>
                <a:effectLst/>
                <a:latin typeface="Söhne"/>
              </a:rPr>
              <a:t>RECOVERY RATE</a:t>
            </a:r>
            <a:r>
              <a:rPr lang="en-US" b="0" i="0" dirty="0">
                <a:solidFill>
                  <a:srgbClr val="0D0D0D"/>
                </a:solidFill>
                <a:effectLst/>
                <a:latin typeface="Söhne"/>
              </a:rPr>
              <a:t> typically represents the proportion of individuals who have recovered from a disease compared to the total number of confirmed cases. In this Insight the highest recovery rate was in Bihar state.</a:t>
            </a:r>
            <a:endParaRPr lang="en-IN" dirty="0"/>
          </a:p>
        </p:txBody>
      </p:sp>
    </p:spTree>
    <p:extLst>
      <p:ext uri="{BB962C8B-B14F-4D97-AF65-F5344CB8AC3E}">
        <p14:creationId xmlns:p14="http://schemas.microsoft.com/office/powerpoint/2010/main" val="1616390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1861D-9684-4038-BBE6-7AA8A930B9A5}"/>
              </a:ext>
            </a:extLst>
          </p:cNvPr>
          <p:cNvSpPr>
            <a:spLocks noGrp="1"/>
          </p:cNvSpPr>
          <p:nvPr>
            <p:ph type="title"/>
          </p:nvPr>
        </p:nvSpPr>
        <p:spPr>
          <a:xfrm>
            <a:off x="6684886" y="976543"/>
            <a:ext cx="4586203" cy="858471"/>
          </a:xfrm>
        </p:spPr>
        <p:txBody>
          <a:bodyPr/>
          <a:lstStyle/>
          <a:p>
            <a:pPr algn="r"/>
            <a:r>
              <a:rPr lang="en-US" u="sng" dirty="0"/>
              <a:t>INSIGHT - 3</a:t>
            </a:r>
            <a:endParaRPr lang="en-IN" u="sng" dirty="0"/>
          </a:p>
        </p:txBody>
      </p:sp>
      <mc:AlternateContent xmlns:mc="http://schemas.openxmlformats.org/markup-compatibility/2006">
        <mc:Choice xmlns:cx4="http://schemas.microsoft.com/office/drawing/2016/5/10/chartex" Requires="cx4">
          <p:graphicFrame>
            <p:nvGraphicFramePr>
              <p:cNvPr id="4" name="Chart 3">
                <a:extLst>
                  <a:ext uri="{FF2B5EF4-FFF2-40B4-BE49-F238E27FC236}">
                    <a16:creationId xmlns:a16="http://schemas.microsoft.com/office/drawing/2014/main" id="{623AE96D-1BF2-4834-A534-D19FD98A0109}"/>
                  </a:ext>
                </a:extLst>
              </p:cNvPr>
              <p:cNvGraphicFramePr/>
              <p:nvPr>
                <p:extLst>
                  <p:ext uri="{D42A27DB-BD31-4B8C-83A1-F6EECF244321}">
                    <p14:modId xmlns:p14="http://schemas.microsoft.com/office/powerpoint/2010/main" val="1277483470"/>
                  </p:ext>
                </p:extLst>
              </p:nvPr>
            </p:nvGraphicFramePr>
            <p:xfrm>
              <a:off x="1" y="0"/>
              <a:ext cx="6569476" cy="6232123"/>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4" name="Chart 3">
                <a:extLst>
                  <a:ext uri="{FF2B5EF4-FFF2-40B4-BE49-F238E27FC236}">
                    <a16:creationId xmlns:a16="http://schemas.microsoft.com/office/drawing/2014/main" id="{623AE96D-1BF2-4834-A534-D19FD98A0109}"/>
                  </a:ext>
                </a:extLst>
              </p:cNvPr>
              <p:cNvPicPr>
                <a:picLocks noGrp="1" noRot="1" noChangeAspect="1" noMove="1" noResize="1" noEditPoints="1" noAdjustHandles="1" noChangeArrowheads="1" noChangeShapeType="1"/>
              </p:cNvPicPr>
              <p:nvPr/>
            </p:nvPicPr>
            <p:blipFill>
              <a:blip r:embed="rId3"/>
              <a:stretch>
                <a:fillRect/>
              </a:stretch>
            </p:blipFill>
            <p:spPr>
              <a:xfrm>
                <a:off x="1" y="0"/>
                <a:ext cx="6569476" cy="6232123"/>
              </a:xfrm>
              <a:prstGeom prst="rect">
                <a:avLst/>
              </a:prstGeom>
            </p:spPr>
          </p:pic>
        </mc:Fallback>
      </mc:AlternateContent>
      <p:sp>
        <p:nvSpPr>
          <p:cNvPr id="6" name="TextBox 5">
            <a:extLst>
              <a:ext uri="{FF2B5EF4-FFF2-40B4-BE49-F238E27FC236}">
                <a16:creationId xmlns:a16="http://schemas.microsoft.com/office/drawing/2014/main" id="{2B933731-89A9-461F-9EBD-330BA8DA2073}"/>
              </a:ext>
            </a:extLst>
          </p:cNvPr>
          <p:cNvSpPr txBox="1"/>
          <p:nvPr/>
        </p:nvSpPr>
        <p:spPr>
          <a:xfrm>
            <a:off x="6684886" y="2207491"/>
            <a:ext cx="3713019" cy="2031325"/>
          </a:xfrm>
          <a:prstGeom prst="rect">
            <a:avLst/>
          </a:prstGeom>
          <a:noFill/>
        </p:spPr>
        <p:txBody>
          <a:bodyPr wrap="square" rtlCol="0">
            <a:spAutoFit/>
          </a:bodyPr>
          <a:lstStyle/>
          <a:p>
            <a:r>
              <a:rPr lang="en-US" dirty="0"/>
              <a:t>This Insight refers to the </a:t>
            </a:r>
            <a:r>
              <a:rPr lang="en-US" b="1" dirty="0"/>
              <a:t>TESTED CASES </a:t>
            </a:r>
            <a:r>
              <a:rPr lang="en-US" dirty="0"/>
              <a:t>within the country in each state. The highest tested cases was in Up state . The tested cases data doesn’t represents the confirmed cases but only the test performed by government </a:t>
            </a:r>
            <a:endParaRPr lang="en-IN" dirty="0"/>
          </a:p>
        </p:txBody>
      </p:sp>
      <p:pic>
        <p:nvPicPr>
          <p:cNvPr id="8" name="Graphic 7" descr="Test tubes with solid fill">
            <a:extLst>
              <a:ext uri="{FF2B5EF4-FFF2-40B4-BE49-F238E27FC236}">
                <a16:creationId xmlns:a16="http://schemas.microsoft.com/office/drawing/2014/main" id="{12A90D0C-FF13-4082-946C-AF646F08C9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393382" y="4765964"/>
            <a:ext cx="2610428" cy="1671781"/>
          </a:xfrm>
          <a:prstGeom prst="rect">
            <a:avLst/>
          </a:prstGeom>
        </p:spPr>
      </p:pic>
    </p:spTree>
    <p:extLst>
      <p:ext uri="{BB962C8B-B14F-4D97-AF65-F5344CB8AC3E}">
        <p14:creationId xmlns:p14="http://schemas.microsoft.com/office/powerpoint/2010/main" val="2527632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1733-E25A-47D1-89C3-F49041B8DDDC}"/>
              </a:ext>
            </a:extLst>
          </p:cNvPr>
          <p:cNvSpPr>
            <a:spLocks noGrp="1"/>
          </p:cNvSpPr>
          <p:nvPr>
            <p:ph type="title"/>
          </p:nvPr>
        </p:nvSpPr>
        <p:spPr>
          <a:xfrm>
            <a:off x="9392575" y="1100830"/>
            <a:ext cx="2692893" cy="736847"/>
          </a:xfrm>
        </p:spPr>
        <p:txBody>
          <a:bodyPr>
            <a:normAutofit fontScale="90000"/>
          </a:bodyPr>
          <a:lstStyle/>
          <a:p>
            <a:r>
              <a:rPr lang="en-US" u="sng" dirty="0"/>
              <a:t>INSIGHT - 4 </a:t>
            </a:r>
            <a:endParaRPr lang="en-IN" u="sng" dirty="0"/>
          </a:p>
        </p:txBody>
      </p:sp>
      <p:graphicFrame>
        <p:nvGraphicFramePr>
          <p:cNvPr id="4" name="Chart 3">
            <a:extLst>
              <a:ext uri="{FF2B5EF4-FFF2-40B4-BE49-F238E27FC236}">
                <a16:creationId xmlns:a16="http://schemas.microsoft.com/office/drawing/2014/main" id="{C1DE9C49-52BB-4B5F-A1FA-CBD279B2ED0B}"/>
              </a:ext>
            </a:extLst>
          </p:cNvPr>
          <p:cNvGraphicFramePr>
            <a:graphicFrameLocks/>
          </p:cNvGraphicFramePr>
          <p:nvPr>
            <p:extLst>
              <p:ext uri="{D42A27DB-BD31-4B8C-83A1-F6EECF244321}">
                <p14:modId xmlns:p14="http://schemas.microsoft.com/office/powerpoint/2010/main" val="3995011126"/>
              </p:ext>
            </p:extLst>
          </p:nvPr>
        </p:nvGraphicFramePr>
        <p:xfrm>
          <a:off x="0" y="0"/>
          <a:ext cx="9223899" cy="634753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6B99CA12-7BE9-431E-9FD3-36567A1331FF}"/>
              </a:ext>
            </a:extLst>
          </p:cNvPr>
          <p:cNvSpPr txBox="1"/>
          <p:nvPr/>
        </p:nvSpPr>
        <p:spPr>
          <a:xfrm>
            <a:off x="9392575" y="2423604"/>
            <a:ext cx="2512380" cy="2308324"/>
          </a:xfrm>
          <a:prstGeom prst="rect">
            <a:avLst/>
          </a:prstGeom>
          <a:noFill/>
        </p:spPr>
        <p:txBody>
          <a:bodyPr wrap="square" rtlCol="0">
            <a:spAutoFit/>
          </a:bodyPr>
          <a:lstStyle/>
          <a:p>
            <a:r>
              <a:rPr lang="en-US" dirty="0"/>
              <a:t>This insight concludes that how many deaths happened all over the country and got to know that Kerela has the highest and </a:t>
            </a:r>
            <a:r>
              <a:rPr lang="en-US" dirty="0" err="1"/>
              <a:t>Lakshyadeep</a:t>
            </a:r>
            <a:r>
              <a:rPr lang="en-US" dirty="0"/>
              <a:t> has the lowest in the country</a:t>
            </a:r>
            <a:endParaRPr lang="en-IN" dirty="0"/>
          </a:p>
        </p:txBody>
      </p:sp>
      <p:pic>
        <p:nvPicPr>
          <p:cNvPr id="8" name="Picture 7">
            <a:extLst>
              <a:ext uri="{FF2B5EF4-FFF2-40B4-BE49-F238E27FC236}">
                <a16:creationId xmlns:a16="http://schemas.microsoft.com/office/drawing/2014/main" id="{B08EC74C-55EB-4DC6-A873-08086BF5DF1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813565" y="4601905"/>
            <a:ext cx="1378435" cy="1745628"/>
          </a:xfrm>
          <a:prstGeom prst="rect">
            <a:avLst/>
          </a:prstGeom>
        </p:spPr>
      </p:pic>
      <p:sp>
        <p:nvSpPr>
          <p:cNvPr id="9" name="TextBox 8">
            <a:extLst>
              <a:ext uri="{FF2B5EF4-FFF2-40B4-BE49-F238E27FC236}">
                <a16:creationId xmlns:a16="http://schemas.microsoft.com/office/drawing/2014/main" id="{A3EF8F48-076D-4F5C-92E8-E0E144E60654}"/>
              </a:ext>
            </a:extLst>
          </p:cNvPr>
          <p:cNvSpPr txBox="1"/>
          <p:nvPr/>
        </p:nvSpPr>
        <p:spPr>
          <a:xfrm>
            <a:off x="6384220" y="6436311"/>
            <a:ext cx="2839679" cy="369332"/>
          </a:xfrm>
          <a:prstGeom prst="rect">
            <a:avLst/>
          </a:prstGeom>
          <a:noFill/>
        </p:spPr>
        <p:txBody>
          <a:bodyPr wrap="square" rtlCol="0">
            <a:spAutoFit/>
          </a:bodyPr>
          <a:lstStyle/>
          <a:p>
            <a:r>
              <a:rPr lang="en-IN" sz="900">
                <a:hlinkClick r:id="rId4" tooltip="https://www.pngall.com/rip-png/download/28357"/>
              </a:rPr>
              <a:t>This Photo</a:t>
            </a:r>
            <a:r>
              <a:rPr lang="en-IN" sz="900"/>
              <a:t> by Unknown Author is licensed under </a:t>
            </a:r>
            <a:r>
              <a:rPr lang="en-IN" sz="900">
                <a:hlinkClick r:id="rId5" tooltip="https://creativecommons.org/licenses/by-nc/3.0/"/>
              </a:rPr>
              <a:t>CC BY-NC</a:t>
            </a:r>
            <a:endParaRPr lang="en-IN" sz="900"/>
          </a:p>
        </p:txBody>
      </p:sp>
    </p:spTree>
    <p:extLst>
      <p:ext uri="{BB962C8B-B14F-4D97-AF65-F5344CB8AC3E}">
        <p14:creationId xmlns:p14="http://schemas.microsoft.com/office/powerpoint/2010/main" val="2314392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883E-2FFD-49C6-A0D1-BFFEC98A53C4}"/>
              </a:ext>
            </a:extLst>
          </p:cNvPr>
          <p:cNvSpPr>
            <a:spLocks noGrp="1"/>
          </p:cNvSpPr>
          <p:nvPr>
            <p:ph type="title"/>
          </p:nvPr>
        </p:nvSpPr>
        <p:spPr>
          <a:xfrm>
            <a:off x="324922" y="845896"/>
            <a:ext cx="3101858" cy="991781"/>
          </a:xfrm>
        </p:spPr>
        <p:txBody>
          <a:bodyPr/>
          <a:lstStyle/>
          <a:p>
            <a:r>
              <a:rPr lang="en-US" u="sng" dirty="0"/>
              <a:t>INSIGHT - 5</a:t>
            </a:r>
            <a:endParaRPr lang="en-IN" u="sng" dirty="0"/>
          </a:p>
        </p:txBody>
      </p:sp>
      <p:graphicFrame>
        <p:nvGraphicFramePr>
          <p:cNvPr id="3" name="Chart 2">
            <a:extLst>
              <a:ext uri="{FF2B5EF4-FFF2-40B4-BE49-F238E27FC236}">
                <a16:creationId xmlns:a16="http://schemas.microsoft.com/office/drawing/2014/main" id="{349D0F4A-9C48-46EE-BD9B-9F3F688EC8BD}"/>
              </a:ext>
            </a:extLst>
          </p:cNvPr>
          <p:cNvGraphicFramePr>
            <a:graphicFrameLocks/>
          </p:cNvGraphicFramePr>
          <p:nvPr>
            <p:extLst>
              <p:ext uri="{D42A27DB-BD31-4B8C-83A1-F6EECF244321}">
                <p14:modId xmlns:p14="http://schemas.microsoft.com/office/powerpoint/2010/main" val="132769761"/>
              </p:ext>
            </p:extLst>
          </p:nvPr>
        </p:nvGraphicFramePr>
        <p:xfrm>
          <a:off x="3426780" y="0"/>
          <a:ext cx="8765219" cy="63475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074351E2-192A-4B2D-B821-9799711F6DFD}"/>
              </a:ext>
            </a:extLst>
          </p:cNvPr>
          <p:cNvSpPr txBox="1"/>
          <p:nvPr/>
        </p:nvSpPr>
        <p:spPr>
          <a:xfrm>
            <a:off x="559293" y="2661444"/>
            <a:ext cx="2325949" cy="2862322"/>
          </a:xfrm>
          <a:prstGeom prst="rect">
            <a:avLst/>
          </a:prstGeom>
          <a:noFill/>
        </p:spPr>
        <p:txBody>
          <a:bodyPr wrap="square" rtlCol="0">
            <a:spAutoFit/>
          </a:bodyPr>
          <a:lstStyle/>
          <a:p>
            <a:r>
              <a:rPr lang="en-US" dirty="0"/>
              <a:t>This insight concludes the confirmed and recovered amongst every state in </a:t>
            </a:r>
            <a:r>
              <a:rPr lang="en-US" dirty="0" err="1"/>
              <a:t>India.In</a:t>
            </a:r>
            <a:r>
              <a:rPr lang="en-US" dirty="0"/>
              <a:t> which highest confirmed cases were in Maharashtra and least were in </a:t>
            </a:r>
            <a:r>
              <a:rPr lang="en-US" dirty="0" err="1"/>
              <a:t>Lakshyadeep</a:t>
            </a:r>
            <a:r>
              <a:rPr lang="en-US" dirty="0"/>
              <a:t> and </a:t>
            </a:r>
            <a:r>
              <a:rPr lang="en-US" dirty="0" err="1"/>
              <a:t>Laddakh</a:t>
            </a:r>
            <a:endParaRPr lang="en-IN" dirty="0"/>
          </a:p>
        </p:txBody>
      </p:sp>
    </p:spTree>
    <p:extLst>
      <p:ext uri="{BB962C8B-B14F-4D97-AF65-F5344CB8AC3E}">
        <p14:creationId xmlns:p14="http://schemas.microsoft.com/office/powerpoint/2010/main" val="106831393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1865</TotalTime>
  <Words>834</Words>
  <Application>Microsoft Office PowerPoint</Application>
  <PresentationFormat>Widescreen</PresentationFormat>
  <Paragraphs>60</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Corbel</vt:lpstr>
      <vt:lpstr>Sohne</vt:lpstr>
      <vt:lpstr>Söhne</vt:lpstr>
      <vt:lpstr>Wingdings</vt:lpstr>
      <vt:lpstr>Retrospect</vt:lpstr>
      <vt:lpstr>COVID-19  DATA ANALYSIS</vt:lpstr>
      <vt:lpstr>INTRODUCTION</vt:lpstr>
      <vt:lpstr>DATASET OVERVIEW</vt:lpstr>
      <vt:lpstr>METHEDOLOGY</vt:lpstr>
      <vt:lpstr>INSIGHT - 1</vt:lpstr>
      <vt:lpstr>INSIGHT - 2</vt:lpstr>
      <vt:lpstr>INSIGHT - 3</vt:lpstr>
      <vt:lpstr>INSIGHT - 4 </vt:lpstr>
      <vt:lpstr>INSIGHT - 5</vt:lpstr>
      <vt:lpstr>DASH BOARD </vt:lpstr>
      <vt:lpstr>CONCLUSION </vt:lpstr>
      <vt:lpstr>FUTURE WORK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DATA ANALYSIS</dc:title>
  <dc:creator>shivansh sharma</dc:creator>
  <cp:lastModifiedBy>shivansh sharma</cp:lastModifiedBy>
  <cp:revision>23</cp:revision>
  <dcterms:created xsi:type="dcterms:W3CDTF">2024-03-01T08:52:53Z</dcterms:created>
  <dcterms:modified xsi:type="dcterms:W3CDTF">2024-03-03T06:06:55Z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